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sldIdLst>
    <p:sldId id="256" r:id="rId2"/>
    <p:sldId id="268" r:id="rId3"/>
    <p:sldId id="267" r:id="rId4"/>
    <p:sldId id="257" r:id="rId5"/>
    <p:sldId id="269" r:id="rId6"/>
    <p:sldId id="270" r:id="rId7"/>
    <p:sldId id="271" r:id="rId8"/>
    <p:sldId id="273" r:id="rId9"/>
    <p:sldId id="300" r:id="rId10"/>
    <p:sldId id="301" r:id="rId11"/>
    <p:sldId id="302" r:id="rId12"/>
    <p:sldId id="259" r:id="rId13"/>
    <p:sldId id="303" r:id="rId14"/>
    <p:sldId id="304" r:id="rId15"/>
    <p:sldId id="305" r:id="rId16"/>
    <p:sldId id="306" r:id="rId17"/>
    <p:sldId id="307" r:id="rId18"/>
    <p:sldId id="308" r:id="rId19"/>
    <p:sldId id="309" r:id="rId20"/>
    <p:sldId id="263" r:id="rId21"/>
    <p:sldId id="310" r:id="rId22"/>
    <p:sldId id="311" r:id="rId23"/>
    <p:sldId id="278" r:id="rId24"/>
    <p:sldId id="279" r:id="rId25"/>
    <p:sldId id="264" r:id="rId26"/>
    <p:sldId id="265" r:id="rId27"/>
    <p:sldId id="266" r:id="rId28"/>
    <p:sldId id="285" r:id="rId29"/>
    <p:sldId id="312" r:id="rId30"/>
    <p:sldId id="313" r:id="rId31"/>
    <p:sldId id="314" r:id="rId32"/>
    <p:sldId id="315" r:id="rId33"/>
    <p:sldId id="316" r:id="rId34"/>
    <p:sldId id="317" r:id="rId35"/>
    <p:sldId id="318" r:id="rId36"/>
    <p:sldId id="319" r:id="rId37"/>
    <p:sldId id="320" r:id="rId38"/>
    <p:sldId id="321" r:id="rId39"/>
    <p:sldId id="322" r:id="rId40"/>
    <p:sldId id="325" r:id="rId41"/>
    <p:sldId id="283" r:id="rId42"/>
    <p:sldId id="282" r:id="rId43"/>
    <p:sldId id="323" r:id="rId44"/>
    <p:sldId id="324" r:id="rId45"/>
    <p:sldId id="281" r:id="rId46"/>
    <p:sldId id="299" r:id="rId47"/>
    <p:sldId id="280" r:id="rId48"/>
    <p:sldId id="295" r:id="rId49"/>
    <p:sldId id="29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42088-836D-4427-8642-8B7BC3F1B428}" v="2186" dt="2022-12-29T17:30:52.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7" autoAdjust="0"/>
    <p:restoredTop sz="94641" autoAdjust="0"/>
  </p:normalViewPr>
  <p:slideViewPr>
    <p:cSldViewPr snapToGrid="0">
      <p:cViewPr varScale="1">
        <p:scale>
          <a:sx n="76" d="100"/>
          <a:sy n="76" d="100"/>
        </p:scale>
        <p:origin x="58" y="10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56781790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371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42256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E7414AE-464F-402A-A4AE-86FABC03926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3776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075910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EC62FB-9648-4319-9B9B-920E6EF63668}"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885803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EC62FB-9648-4319-9B9B-920E6EF63668}"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50309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59368667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4EC62FB-9648-4319-9B9B-920E6EF63668}" type="datetimeFigureOut">
              <a:rPr lang="en-US" smtClean="0"/>
              <a:t>12/30/2022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30702659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07362615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44877240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46620331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C62FB-9648-4319-9B9B-920E6EF63668}" type="datetimeFigureOut">
              <a:rPr lang="en-US" smtClean="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0954249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C62FB-9648-4319-9B9B-920E6EF63668}"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42243357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EC62FB-9648-4319-9B9B-920E6EF63668}" type="datetimeFigureOut">
              <a:rPr lang="en-US" smtClean="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5069081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4"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02672063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9505496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5"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EC62FB-9648-4319-9B9B-920E6EF63668}" type="datetimeFigureOut">
              <a:rPr lang="en-US" smtClean="0"/>
              <a:t>12/30/2022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636367092"/>
      </p:ext>
    </p:extLst>
  </p:cSld>
  <p:clrMap bg1="dk1" tx1="lt1" bg2="dk2"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slow" p14:dur="3400">
        <p14:reveal/>
        <p:sndAc>
          <p:stSnd>
            <p:snd r:embed="rId19" name="arrow.wav"/>
          </p:stSnd>
        </p:sndAc>
      </p:transition>
    </mc:Choice>
    <mc:Fallback xmlns="">
      <p:transition spd="slow" advClick="0" advTm="2000">
        <p:fade/>
        <p:sndAc>
          <p:stSnd>
            <p:snd r:embed="rId21" name="arrow.wav"/>
          </p:stSnd>
        </p:sndAc>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technofaq.org/posts/2019/08/how-to-protect-your-site-and-your-email-from-spam/" TargetMode="Externa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audio" Target="../media/audio1.wav"/><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22.tmp"/></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24.tmp"/></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4.tmp"/><Relationship Id="rId4" Type="http://schemas.openxmlformats.org/officeDocument/2006/relationships/image" Target="../media/image33.tmp"/></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7.tmp"/><Relationship Id="rId4" Type="http://schemas.openxmlformats.org/officeDocument/2006/relationships/image" Target="../media/image36.tm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6.sv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9.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9.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1.svg"/></Relationships>
</file>

<file path=ppt/slides/_rels/slide4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4" Type="http://schemas.openxmlformats.org/officeDocument/2006/relationships/image" Target="../media/image63.tmp"/></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6.tmp"/><Relationship Id="rId4" Type="http://schemas.openxmlformats.org/officeDocument/2006/relationships/image" Target="../media/image65.svg"/></Relationships>
</file>

<file path=ppt/slides/_rels/slide43.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4" Type="http://schemas.openxmlformats.org/officeDocument/2006/relationships/image" Target="../media/image67.tmp"/></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0.tmp"/><Relationship Id="rId4" Type="http://schemas.openxmlformats.org/officeDocument/2006/relationships/image" Target="../media/image69.sv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4.tmp"/><Relationship Id="rId5" Type="http://schemas.openxmlformats.org/officeDocument/2006/relationships/image" Target="../media/image73.tmp"/><Relationship Id="rId4" Type="http://schemas.openxmlformats.org/officeDocument/2006/relationships/image" Target="../media/image72.svg"/></Relationships>
</file>

<file path=ppt/slides/_rels/slide46.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7.sv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4.gif"/><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64126" y="878738"/>
            <a:ext cx="11063748" cy="763564"/>
          </a:xfrm>
          <a:noFill/>
        </p:spPr>
        <p:txBody>
          <a:bodyPr>
            <a:normAutofit/>
          </a:bodyPr>
          <a:lstStyle/>
          <a:p>
            <a:pPr algn="ctr"/>
            <a:r>
              <a:rPr lang="en-IN" b="1" u="sng" dirty="0">
                <a:solidFill>
                  <a:srgbClr val="FF0000"/>
                </a:solidFill>
                <a:latin typeface="Bahnschrift SemiCondensed" panose="020B0502040204020203" pitchFamily="34" charset="0"/>
                <a:ea typeface="Calibri" panose="020F0502020204030204" pitchFamily="34" charset="0"/>
                <a:cs typeface="Times New Roman" panose="02020603050405020304" pitchFamily="18" charset="0"/>
              </a:rPr>
              <a:t>SPAM </a:t>
            </a:r>
            <a:r>
              <a:rPr lang="en-IN" b="1" u="sng" dirty="0">
                <a:solidFill>
                  <a:srgbClr val="FF0000"/>
                </a:solidFill>
                <a:effectLst/>
                <a:latin typeface="Bahnschrift SemiCondensed" panose="020B0502040204020203" pitchFamily="34" charset="0"/>
                <a:ea typeface="Calibri" panose="020F0502020204030204" pitchFamily="34" charset="0"/>
                <a:cs typeface="Times New Roman" panose="02020603050405020304" pitchFamily="18" charset="0"/>
              </a:rPr>
              <a:t>CLASSIFICATION</a:t>
            </a:r>
            <a:endParaRPr lang="en-US" sz="11500" b="1" u="sng" dirty="0">
              <a:solidFill>
                <a:srgbClr val="FF0000"/>
              </a:solidFill>
              <a:effectLst>
                <a:outerShdw blurRad="38100" dist="38100" dir="2700000" algn="tl">
                  <a:srgbClr val="000000">
                    <a:alpha val="43137"/>
                  </a:srgbClr>
                </a:outerShdw>
              </a:effectLst>
              <a:latin typeface="Bahnschrift SemiCondensed" panose="020B0502040204020203" pitchFamily="34" charset="0"/>
            </a:endParaRPr>
          </a:p>
        </p:txBody>
      </p:sp>
      <p:sp>
        <p:nvSpPr>
          <p:cNvPr id="16" name="Content Placeholder 15">
            <a:extLst>
              <a:ext uri="{FF2B5EF4-FFF2-40B4-BE49-F238E27FC236}">
                <a16:creationId xmlns:a16="http://schemas.microsoft.com/office/drawing/2014/main" id="{DCD185F1-54CE-B0BC-1E11-6E5B2B9FBB14}"/>
              </a:ext>
            </a:extLst>
          </p:cNvPr>
          <p:cNvSpPr>
            <a:spLocks noGrp="1"/>
          </p:cNvSpPr>
          <p:nvPr>
            <p:ph sz="half" idx="1"/>
          </p:nvPr>
        </p:nvSpPr>
        <p:spPr>
          <a:xfrm>
            <a:off x="181859" y="5438701"/>
            <a:ext cx="11828281" cy="1081121"/>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marL="0" lvl="0" indent="0" algn="ctr">
              <a:buNone/>
            </a:pPr>
            <a:r>
              <a:rPr lang="en-US" sz="2600" b="1" dirty="0">
                <a:effectLst>
                  <a:outerShdw blurRad="38100" dist="38100" dir="2700000" algn="tl">
                    <a:srgbClr val="000000">
                      <a:alpha val="43137"/>
                    </a:srgbClr>
                  </a:outerShdw>
                </a:effectLst>
                <a:latin typeface="+mj-lt"/>
              </a:rPr>
              <a:t>    </a:t>
            </a:r>
            <a:r>
              <a:rPr lang="en-US" sz="2200" b="1" dirty="0">
                <a:effectLst>
                  <a:outerShdw blurRad="38100" dist="38100" dir="2700000" algn="tl">
                    <a:srgbClr val="000000">
                      <a:alpha val="43137"/>
                    </a:srgbClr>
                  </a:outerShdw>
                </a:effectLst>
                <a:latin typeface="+mj-lt"/>
              </a:rPr>
              <a:t>PRESENTED BY:</a:t>
            </a:r>
            <a:endParaRPr lang="en-US" sz="2600" b="1" dirty="0">
              <a:effectLst>
                <a:outerShdw blurRad="38100" dist="38100" dir="2700000" algn="tl">
                  <a:srgbClr val="000000">
                    <a:alpha val="43137"/>
                  </a:srgbClr>
                </a:outerShdw>
              </a:effectLst>
              <a:latin typeface="+mj-lt"/>
            </a:endParaRPr>
          </a:p>
          <a:p>
            <a:pPr marL="0" lvl="0" indent="0" algn="ctr">
              <a:buNone/>
            </a:pPr>
            <a:r>
              <a:rPr lang="en-US" sz="3200" b="1" dirty="0">
                <a:solidFill>
                  <a:schemeClr val="tx1"/>
                </a:solidFill>
                <a:effectLst>
                  <a:outerShdw blurRad="38100" dist="38100" dir="2700000" algn="tl">
                    <a:srgbClr val="000000">
                      <a:alpha val="43137"/>
                    </a:srgbClr>
                  </a:outerShdw>
                </a:effectLst>
                <a:latin typeface="+mj-lt"/>
              </a:rPr>
              <a:t>ABHIJIT SARKAR</a:t>
            </a:r>
          </a:p>
        </p:txBody>
      </p:sp>
      <p:pic>
        <p:nvPicPr>
          <p:cNvPr id="15" name="Graphic 14" descr="Computer with solid fill">
            <a:extLst>
              <a:ext uri="{FF2B5EF4-FFF2-40B4-BE49-F238E27FC236}">
                <a16:creationId xmlns:a16="http://schemas.microsoft.com/office/drawing/2014/main" id="{9CBB92E8-65E0-0146-5510-E9C2D4E0D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1847" y="593070"/>
            <a:ext cx="1334900" cy="1334900"/>
          </a:xfrm>
          <a:prstGeom prst="rect">
            <a:avLst/>
          </a:prstGeom>
        </p:spPr>
      </p:pic>
      <p:pic>
        <p:nvPicPr>
          <p:cNvPr id="20" name="Picture 19">
            <a:extLst>
              <a:ext uri="{FF2B5EF4-FFF2-40B4-BE49-F238E27FC236}">
                <a16:creationId xmlns:a16="http://schemas.microsoft.com/office/drawing/2014/main" id="{33A57005-B0B0-ABEB-F41C-EB5462486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12" y="2293392"/>
            <a:ext cx="4553545" cy="2742724"/>
          </a:xfrm>
          <a:prstGeom prst="rect">
            <a:avLst/>
          </a:prstGeom>
          <a:ln>
            <a:noFill/>
          </a:ln>
          <a:effectLst>
            <a:softEdge rad="112500"/>
          </a:effectLst>
        </p:spPr>
      </p:pic>
      <p:pic>
        <p:nvPicPr>
          <p:cNvPr id="24" name="Picture 23">
            <a:extLst>
              <a:ext uri="{FF2B5EF4-FFF2-40B4-BE49-F238E27FC236}">
                <a16:creationId xmlns:a16="http://schemas.microsoft.com/office/drawing/2014/main" id="{F44C9E0D-3D1A-D45E-16D8-73081772654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4893" y="2156791"/>
            <a:ext cx="4396480" cy="2996241"/>
          </a:xfrm>
          <a:prstGeom prst="rect">
            <a:avLst/>
          </a:prstGeom>
          <a:ln>
            <a:noFill/>
          </a:ln>
          <a:effectLst>
            <a:softEdge rad="112500"/>
          </a:effectLst>
        </p:spPr>
      </p:pic>
    </p:spTree>
    <p:extLst>
      <p:ext uri="{BB962C8B-B14F-4D97-AF65-F5344CB8AC3E}">
        <p14:creationId xmlns:p14="http://schemas.microsoft.com/office/powerpoint/2010/main" val="193532488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10"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2094" y="2474844"/>
            <a:ext cx="3942521" cy="3697356"/>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2156791"/>
            <a:ext cx="6798366" cy="4333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 Outliers, Skewness were checked for the data.</a:t>
            </a:r>
          </a:p>
          <a:p>
            <a:pPr marL="457200" lvl="0" indent="-304800" algn="l" rtl="0">
              <a:spcBef>
                <a:spcPts val="0"/>
              </a:spcBef>
              <a:spcAft>
                <a:spcPts val="0"/>
              </a:spcAft>
              <a:buSzPts val="1200"/>
              <a:buFont typeface="Wingdings" panose="05000000000000000000" pitchFamily="2" charset="2"/>
              <a:buChar char="Ø"/>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preprocessing method such as data cleansing.</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Lowering text</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English stop words</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string . punctuation</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Using Stemming process</a:t>
            </a:r>
          </a:p>
          <a:p>
            <a:pPr marL="952500" lvl="1" indent="-342900">
              <a:buSzPts val="1200"/>
              <a:buFont typeface="+mj-lt"/>
              <a:buAutoNum type="arabicPeriod"/>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Joining Corpus</a:t>
            </a:r>
          </a:p>
          <a:p>
            <a:pPr marL="609600" lvl="1">
              <a:buSzPts val="1200"/>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Word Clouds to find maximum used words in messages in ham and spam</a:t>
            </a: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counter library to take a visualize frequent used words</a:t>
            </a:r>
          </a:p>
          <a:p>
            <a:pPr marL="495300" indent="-342900">
              <a:buSzPts val="1200"/>
              <a:buFont typeface="Wingdings" panose="05000000000000000000" pitchFamily="2" charset="2"/>
              <a:buChar char="Ø"/>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used bag of word to convert the independent variable into vectors</a:t>
            </a:r>
          </a:p>
          <a:p>
            <a:pPr marL="495300" indent="-342900">
              <a:buSzPts val="1200"/>
              <a:buFont typeface="Wingdings" panose="05000000000000000000" pitchFamily="2" charset="2"/>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6639938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2094" y="2474844"/>
            <a:ext cx="3942521" cy="3697356"/>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2196548"/>
            <a:ext cx="6798366" cy="4253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Model Building was performed by importing important libraries.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 train test was performed on that imbalanced data.</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Selected random state as 4 as the precision score was almost 100 percent.</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Naïve </a:t>
            </a:r>
            <a:r>
              <a:rPr lang="en-US" dirty="0" err="1">
                <a:latin typeface="Bahnschrift Light Condensed" panose="020B0502040204020203" pitchFamily="34" charset="0"/>
                <a:ea typeface="Cascadia Code" panose="020B0609020000020004" pitchFamily="49" charset="0"/>
                <a:cs typeface="Cascadia Code" panose="020B0609020000020004" pitchFamily="49" charset="0"/>
              </a:rPr>
              <a:t>Baiye</a:t>
            </a:r>
            <a:r>
              <a:rPr lang="en-US" dirty="0">
                <a:latin typeface="Bahnschrift Light Condensed" panose="020B0502040204020203" pitchFamily="34" charset="0"/>
                <a:ea typeface="Cascadia Code" panose="020B0609020000020004" pitchFamily="49" charset="0"/>
                <a:cs typeface="Cascadia Code" panose="020B0609020000020004" pitchFamily="49" charset="0"/>
              </a:rPr>
              <a:t> Classifier was used, however the precision score was not to good to we moved with other models.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Hyper-Parameter tunning was performed</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Saving Model</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2034788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786283" y="457200"/>
            <a:ext cx="7864613" cy="626165"/>
          </a:xfrm>
          <a:solidFill>
            <a:schemeClr val="tx2">
              <a:lumMod val="20000"/>
              <a:lumOff val="80000"/>
            </a:schemeClr>
          </a:solidFill>
        </p:spPr>
        <p:txBody>
          <a:bodyPr>
            <a:normAutofit fontScale="90000"/>
          </a:bodyPr>
          <a:lstStyle/>
          <a:p>
            <a:pPr algn="ctr"/>
            <a:r>
              <a:rPr lang="en-US" sz="4000" b="1" dirty="0">
                <a:solidFill>
                  <a:schemeClr val="bg1"/>
                </a:solidFill>
                <a:latin typeface="Bahnschrift SemiCondensed" panose="020B0502040204020203" pitchFamily="34" charset="0"/>
              </a:rPr>
              <a:t>FEW VISUALIZATION </a:t>
            </a:r>
          </a:p>
        </p:txBody>
      </p:sp>
      <p:pic>
        <p:nvPicPr>
          <p:cNvPr id="8" name="Picture 7">
            <a:extLst>
              <a:ext uri="{FF2B5EF4-FFF2-40B4-BE49-F238E27FC236}">
                <a16:creationId xmlns:a16="http://schemas.microsoft.com/office/drawing/2014/main" id="{4157AEA9-291D-1D0B-CF17-D4A1280A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3" y="1677862"/>
            <a:ext cx="10874682" cy="44961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532512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815007"/>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4" name="Picture 3">
            <a:extLst>
              <a:ext uri="{FF2B5EF4-FFF2-40B4-BE49-F238E27FC236}">
                <a16:creationId xmlns:a16="http://schemas.microsoft.com/office/drawing/2014/main" id="{84C724F6-0015-14AB-1F0C-134B7070D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50" y="2107440"/>
            <a:ext cx="11080440" cy="34978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03007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815007"/>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4" name="Picture 3">
            <a:extLst>
              <a:ext uri="{FF2B5EF4-FFF2-40B4-BE49-F238E27FC236}">
                <a16:creationId xmlns:a16="http://schemas.microsoft.com/office/drawing/2014/main" id="{152E2311-EA1E-F266-F37E-6235C93E7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48" y="2307877"/>
            <a:ext cx="10966130" cy="35740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5737288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2114276" y="278295"/>
            <a:ext cx="7546560" cy="427383"/>
          </a:xfrm>
          <a:noFill/>
          <a:ln>
            <a:solidFill>
              <a:srgbClr val="000000">
                <a:alpha val="99000"/>
              </a:srgbClr>
            </a:solidFill>
          </a:ln>
        </p:spPr>
        <p:txBody>
          <a:bodyPr>
            <a:normAutofit fontScale="90000"/>
          </a:bodyPr>
          <a:lstStyle/>
          <a:p>
            <a:pPr algn="ctr"/>
            <a:r>
              <a:rPr lang="en-US" sz="4000" b="1" dirty="0">
                <a:solidFill>
                  <a:schemeClr val="bg1"/>
                </a:solidFill>
                <a:latin typeface="Bahnschrift SemiCondensed" panose="020B0502040204020203" pitchFamily="34" charset="0"/>
              </a:rPr>
              <a:t>FEW VISUALIZATION </a:t>
            </a:r>
          </a:p>
        </p:txBody>
      </p:sp>
      <p:pic>
        <p:nvPicPr>
          <p:cNvPr id="4" name="Picture 3">
            <a:extLst>
              <a:ext uri="{FF2B5EF4-FFF2-40B4-BE49-F238E27FC236}">
                <a16:creationId xmlns:a16="http://schemas.microsoft.com/office/drawing/2014/main" id="{4898CFC0-5710-4979-E270-43287D6FB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56" y="1103240"/>
            <a:ext cx="4336565" cy="5347252"/>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54F1DC10-EFD0-F03E-AD6E-7AB541C74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144" y="2023109"/>
            <a:ext cx="5974598" cy="382557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0994177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815007"/>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4" name="Picture 3">
            <a:extLst>
              <a:ext uri="{FF2B5EF4-FFF2-40B4-BE49-F238E27FC236}">
                <a16:creationId xmlns:a16="http://schemas.microsoft.com/office/drawing/2014/main" id="{7ADF5F77-8B1B-3AAA-E7BC-B3E1741FB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394" y="1975673"/>
            <a:ext cx="7971211" cy="441518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753154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815007"/>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B1AD7318-D542-6591-37BF-1823F67B4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951" y="1769165"/>
            <a:ext cx="8215072" cy="46976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675618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815007"/>
          </a:xfrm>
          <a:noFill/>
          <a:ln>
            <a:solidFill>
              <a:srgbClr val="000000">
                <a:alpha val="99000"/>
              </a:srgbClr>
            </a:solidFill>
          </a:ln>
        </p:spPr>
        <p:txBody>
          <a:bodyPr>
            <a:normAutofit/>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5CA004D0-A508-F489-8019-9F026F367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75" y="1708995"/>
            <a:ext cx="7864613" cy="488252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0123348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606287"/>
          </a:xfrm>
          <a:noFill/>
          <a:ln>
            <a:solidFill>
              <a:srgbClr val="000000">
                <a:alpha val="99000"/>
              </a:srgbClr>
            </a:solidFill>
          </a:ln>
        </p:spPr>
        <p:txBody>
          <a:bodyPr>
            <a:normAutofit fontScale="90000"/>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C95CF5D4-77DD-85FC-A657-5B11256EA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35" y="1659835"/>
            <a:ext cx="10795527" cy="49126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8904144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52A677-1762-324C-C90C-F52EBB9E2BBF}"/>
              </a:ext>
            </a:extLst>
          </p:cNvPr>
          <p:cNvSpPr>
            <a:spLocks noGrp="1"/>
          </p:cNvSpPr>
          <p:nvPr>
            <p:ph type="title"/>
          </p:nvPr>
        </p:nvSpPr>
        <p:spPr>
          <a:xfrm>
            <a:off x="196645" y="937406"/>
            <a:ext cx="11700387" cy="728480"/>
          </a:xfrm>
          <a:noFill/>
          <a:ln>
            <a:noFill/>
          </a:ln>
        </p:spPr>
        <p:txBody>
          <a:bodyPr>
            <a:normAutofit/>
          </a:bodyPr>
          <a:lstStyle/>
          <a:p>
            <a:pPr algn="ctr"/>
            <a:r>
              <a:rPr lang="en-US" sz="4400" b="1" dirty="0">
                <a:solidFill>
                  <a:schemeClr val="accent6">
                    <a:lumMod val="75000"/>
                  </a:schemeClr>
                </a:solidFill>
              </a:rPr>
              <a:t>INDEX</a:t>
            </a:r>
          </a:p>
        </p:txBody>
      </p:sp>
      <p:pic>
        <p:nvPicPr>
          <p:cNvPr id="12" name="Content Placeholder 11" descr="Silver metal newtons cradle">
            <a:extLst>
              <a:ext uri="{FF2B5EF4-FFF2-40B4-BE49-F238E27FC236}">
                <a16:creationId xmlns:a16="http://schemas.microsoft.com/office/drawing/2014/main" id="{DB1925F0-96EC-E83B-7078-D93E7D5A01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0634" y="2506658"/>
            <a:ext cx="1301075" cy="1859517"/>
          </a:xfrm>
        </p:spPr>
      </p:pic>
      <p:sp>
        <p:nvSpPr>
          <p:cNvPr id="10" name="Content Placeholder 9">
            <a:extLst>
              <a:ext uri="{FF2B5EF4-FFF2-40B4-BE49-F238E27FC236}">
                <a16:creationId xmlns:a16="http://schemas.microsoft.com/office/drawing/2014/main" id="{11CDB097-43CB-CC8D-7F1C-9B20C9A78A91}"/>
              </a:ext>
            </a:extLst>
          </p:cNvPr>
          <p:cNvSpPr>
            <a:spLocks noGrp="1"/>
          </p:cNvSpPr>
          <p:nvPr>
            <p:ph sz="half" idx="2"/>
          </p:nvPr>
        </p:nvSpPr>
        <p:spPr>
          <a:xfrm>
            <a:off x="5299588" y="2170254"/>
            <a:ext cx="6125496" cy="4277032"/>
          </a:xfrm>
          <a:noFill/>
          <a:ln w="76200">
            <a:solidFill>
              <a:schemeClr val="bg1"/>
            </a:solidFill>
          </a:ln>
        </p:spPr>
        <p:txBody>
          <a:bodyPr>
            <a:normAutofit/>
          </a:bodyPr>
          <a:lstStyle/>
          <a:p>
            <a:pPr marL="914400" lvl="0" indent="-317500" rtl="0">
              <a:spcBef>
                <a:spcPts val="0"/>
              </a:spcBef>
              <a:spcAft>
                <a:spcPts val="0"/>
              </a:spcAft>
              <a:buClr>
                <a:schemeClr val="dk1"/>
              </a:buClr>
              <a:buSzPts val="1400"/>
              <a:buFont typeface="Wingdings" panose="05000000000000000000" pitchFamily="2" charset="2"/>
              <a:buChar char="q"/>
            </a:pPr>
            <a:endParaRPr lang="en-US" sz="1800" dirty="0">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rtl="0">
              <a:spcBef>
                <a:spcPts val="0"/>
              </a:spcBef>
              <a:spcAft>
                <a:spcPts val="0"/>
              </a:spcAft>
              <a:buClr>
                <a:schemeClr val="dk1"/>
              </a:buClr>
              <a:buSzPts val="1400"/>
              <a:buFont typeface="Wingdings" panose="05000000000000000000" pitchFamily="2" charset="2"/>
              <a:buChar char="q"/>
            </a:pPr>
            <a:endParaRPr lang="en-US" sz="1800" dirty="0">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Overview</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p>
          <a:p>
            <a:pPr marL="914400" lvl="0" indent="-317500" rtl="0">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What is Spam Classification?</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Importance of  Spam Classification?</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Analysis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p>
          <a:p>
            <a:pPr marL="914400" lvl="0" indent="-317500"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Conclusion and Test Prediction.</a:t>
            </a:r>
          </a:p>
        </p:txBody>
      </p:sp>
      <p:pic>
        <p:nvPicPr>
          <p:cNvPr id="14" name="Picture 13" descr="Stopwatch">
            <a:extLst>
              <a:ext uri="{FF2B5EF4-FFF2-40B4-BE49-F238E27FC236}">
                <a16:creationId xmlns:a16="http://schemas.microsoft.com/office/drawing/2014/main" id="{642B8921-D75F-FC5D-0CC9-9C4E567A4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597" y="2364227"/>
            <a:ext cx="4041358" cy="38890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343659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50119" y="827449"/>
            <a:ext cx="10185593" cy="890820"/>
          </a:xfrm>
          <a:noFill/>
        </p:spPr>
        <p:txBody>
          <a:bodyPr>
            <a:normAutofit/>
          </a:bodyPr>
          <a:lstStyle/>
          <a:p>
            <a:pPr algn="ctr"/>
            <a:r>
              <a:rPr lang="en-US" b="1" dirty="0">
                <a:solidFill>
                  <a:schemeClr val="bg2"/>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59378" y="2290479"/>
            <a:ext cx="12058934" cy="4171607"/>
          </a:xfrm>
          <a:solidFill>
            <a:schemeClr val="bg1"/>
          </a:solidFill>
        </p:spPr>
        <p:txBody>
          <a:bodyPr>
            <a:normAutofit/>
          </a:bodyPr>
          <a:lstStyle/>
          <a:p>
            <a:pPr marL="0" indent="0" algn="just">
              <a:buNone/>
            </a:pPr>
            <a:r>
              <a:rPr lang="en-US" sz="1800" dirty="0">
                <a:solidFill>
                  <a:schemeClr val="tx1"/>
                </a:solidFill>
                <a:latin typeface="Bahnschrift Light SemiCondensed" panose="020B0502040204020203" pitchFamily="34" charset="0"/>
              </a:rPr>
              <a:t> </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Column  consist of 5572 rows and 5 columns, 2D data with 218kb size.</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Almost more than 90 percent data is missing in the 3 columns and those were dropped.</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Found 403 Duplicated Row, Hence dropped </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Rude column shows 4516 HAM and 653 SPAM</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Length of Total Characters, Total Words, Total Sentences.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Characters shows maximum spam  between 140 to 180.</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Words shows Maximum  lies between 40 to 47 words.</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Maximum spam sentences likes at 3.</a:t>
            </a:r>
          </a:p>
          <a:p>
            <a:pPr algn="just">
              <a:buFont typeface="Wingdings" panose="05000000000000000000" pitchFamily="2" charset="2"/>
              <a:buChar char="q"/>
            </a:pPr>
            <a:r>
              <a:rPr lang="en-US" sz="1800" dirty="0">
                <a:solidFill>
                  <a:schemeClr val="bg2"/>
                </a:solidFill>
                <a:latin typeface="Bahnschrift Light SemiCondensed" panose="020B0502040204020203" pitchFamily="34" charset="0"/>
              </a:rPr>
              <a:t>- Total Words and Total Sentences are highly correlated with target  </a:t>
            </a:r>
          </a:p>
        </p:txBody>
      </p:sp>
      <p:pic>
        <p:nvPicPr>
          <p:cNvPr id="8" name="Graphic 7" descr="Bullseye with solid fill">
            <a:extLst>
              <a:ext uri="{FF2B5EF4-FFF2-40B4-BE49-F238E27FC236}">
                <a16:creationId xmlns:a16="http://schemas.microsoft.com/office/drawing/2014/main" id="{44898CA0-75B1-2B65-A8B8-5841E7CFC1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8443" y="2922104"/>
            <a:ext cx="2955707" cy="3190461"/>
          </a:xfrm>
          <a:prstGeom prst="rect">
            <a:avLst/>
          </a:prstGeom>
        </p:spPr>
      </p:pic>
    </p:spTree>
    <p:extLst>
      <p:ext uri="{BB962C8B-B14F-4D97-AF65-F5344CB8AC3E}">
        <p14:creationId xmlns:p14="http://schemas.microsoft.com/office/powerpoint/2010/main" val="2388984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228601"/>
            <a:ext cx="7864613" cy="576470"/>
          </a:xfrm>
          <a:noFill/>
          <a:ln>
            <a:solidFill>
              <a:srgbClr val="000000">
                <a:alpha val="99000"/>
              </a:srgbClr>
            </a:solidFill>
          </a:ln>
        </p:spPr>
        <p:txBody>
          <a:bodyPr>
            <a:normAutofit fontScale="90000"/>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B7BAFD08-F81C-3D89-939A-EB5602AD9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661" y="1241079"/>
            <a:ext cx="7247248" cy="5267740"/>
          </a:xfrm>
          <a:prstGeom prst="rect">
            <a:avLst/>
          </a:prstGeom>
          <a:ln w="228600" cap="sq" cmpd="thickThin">
            <a:solidFill>
              <a:srgbClr val="000000"/>
            </a:solidFill>
            <a:prstDash val="solid"/>
            <a:miter lim="800000"/>
          </a:ln>
          <a:effectLst>
            <a:innerShdw blurRad="76200">
              <a:srgbClr val="000000"/>
            </a:innerShdw>
          </a:effectLst>
        </p:spPr>
      </p:pic>
      <p:sp>
        <p:nvSpPr>
          <p:cNvPr id="6" name="Rectangle 5">
            <a:extLst>
              <a:ext uri="{FF2B5EF4-FFF2-40B4-BE49-F238E27FC236}">
                <a16:creationId xmlns:a16="http://schemas.microsoft.com/office/drawing/2014/main" id="{FC1E2DD3-24F4-DFF1-5026-5CF21C593D81}"/>
              </a:ext>
            </a:extLst>
          </p:cNvPr>
          <p:cNvSpPr/>
          <p:nvPr/>
        </p:nvSpPr>
        <p:spPr>
          <a:xfrm rot="5400000">
            <a:off x="7903632" y="2973882"/>
            <a:ext cx="6452349" cy="1200329"/>
          </a:xfrm>
          <a:prstGeom prst="rect">
            <a:avLst/>
          </a:prstGeom>
          <a:noFill/>
        </p:spPr>
        <p:txBody>
          <a:bodyPr wrap="square" lIns="91440" tIns="45720" rIns="91440" bIns="45720">
            <a:spAutoFit/>
          </a:bodyPr>
          <a:lstStyle/>
          <a:p>
            <a:pPr algn="ctr"/>
            <a:r>
              <a:rPr lang="en-US" sz="3600" b="1" dirty="0">
                <a:ln w="12700" cmpd="sng">
                  <a:solidFill>
                    <a:schemeClr val="accent4"/>
                  </a:solidFill>
                  <a:prstDash val="solid"/>
                </a:ln>
                <a:solidFill>
                  <a:schemeClr val="bg1"/>
                </a:solidFill>
                <a:highlight>
                  <a:srgbClr val="000000"/>
                </a:highlight>
              </a:rPr>
              <a:t>FREQUENT USED SPAM WORDS</a:t>
            </a:r>
          </a:p>
        </p:txBody>
      </p:sp>
    </p:spTree>
    <p:extLst>
      <p:ext uri="{BB962C8B-B14F-4D97-AF65-F5344CB8AC3E}">
        <p14:creationId xmlns:p14="http://schemas.microsoft.com/office/powerpoint/2010/main" val="1740546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idx="4294967295"/>
          </p:nvPr>
        </p:nvSpPr>
        <p:spPr>
          <a:xfrm>
            <a:off x="1835979" y="467139"/>
            <a:ext cx="7864613" cy="516835"/>
          </a:xfrm>
          <a:noFill/>
          <a:ln>
            <a:solidFill>
              <a:srgbClr val="000000">
                <a:alpha val="99000"/>
              </a:srgbClr>
            </a:solidFill>
          </a:ln>
        </p:spPr>
        <p:txBody>
          <a:bodyPr>
            <a:normAutofit fontScale="90000"/>
          </a:bodyPr>
          <a:lstStyle/>
          <a:p>
            <a:pPr algn="ctr"/>
            <a:r>
              <a:rPr lang="en-US" sz="4000" b="1" dirty="0">
                <a:solidFill>
                  <a:schemeClr val="bg1"/>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92D6C9BD-F0DA-BC38-7FCF-1018D6478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667" y="1431237"/>
            <a:ext cx="6537423" cy="4989444"/>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C7DC0AF9-A242-BBF3-E5D6-E6D0A1775F43}"/>
              </a:ext>
            </a:extLst>
          </p:cNvPr>
          <p:cNvSpPr txBox="1"/>
          <p:nvPr/>
        </p:nvSpPr>
        <p:spPr>
          <a:xfrm rot="5400000">
            <a:off x="8070571" y="3161797"/>
            <a:ext cx="5317438" cy="1200329"/>
          </a:xfrm>
          <a:prstGeom prst="rect">
            <a:avLst/>
          </a:prstGeom>
          <a:noFill/>
        </p:spPr>
        <p:txBody>
          <a:bodyPr wrap="square">
            <a:spAutoFit/>
          </a:bodyPr>
          <a:lstStyle/>
          <a:p>
            <a:pPr algn="ctr"/>
            <a:r>
              <a:rPr lang="en-US" sz="3600" b="1" dirty="0">
                <a:ln w="12700" cmpd="sng">
                  <a:solidFill>
                    <a:schemeClr val="accent4"/>
                  </a:solidFill>
                  <a:prstDash val="solid"/>
                </a:ln>
                <a:solidFill>
                  <a:schemeClr val="bg1"/>
                </a:solidFill>
                <a:highlight>
                  <a:srgbClr val="000000"/>
                </a:highlight>
              </a:rPr>
              <a:t>FREQUENT USED HAM WORDS</a:t>
            </a:r>
          </a:p>
        </p:txBody>
      </p:sp>
    </p:spTree>
    <p:extLst>
      <p:ext uri="{BB962C8B-B14F-4D97-AF65-F5344CB8AC3E}">
        <p14:creationId xmlns:p14="http://schemas.microsoft.com/office/powerpoint/2010/main" val="333502965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0" y="603184"/>
            <a:ext cx="12192000" cy="1331844"/>
          </a:xfrm>
          <a:solidFill>
            <a:schemeClr val="bg1"/>
          </a:solidFill>
        </p:spPr>
        <p:txBody>
          <a:bodyPr>
            <a:normAutofit/>
          </a:bodyPr>
          <a:lstStyle/>
          <a:p>
            <a:pPr algn="ctr"/>
            <a:r>
              <a:rPr lang="en-US" sz="4800" b="1" dirty="0">
                <a:solidFill>
                  <a:schemeClr val="tx1">
                    <a:lumMod val="95000"/>
                    <a:lumOff val="5000"/>
                  </a:schemeClr>
                </a:solidFill>
                <a:latin typeface="Bahnschrift Light Condensed" panose="020B0502040204020203" pitchFamily="34" charset="0"/>
              </a:rPr>
              <a:t>Observation</a:t>
            </a:r>
          </a:p>
        </p:txBody>
      </p:sp>
      <p:pic>
        <p:nvPicPr>
          <p:cNvPr id="5" name="Picture 4">
            <a:extLst>
              <a:ext uri="{FF2B5EF4-FFF2-40B4-BE49-F238E27FC236}">
                <a16:creationId xmlns:a16="http://schemas.microsoft.com/office/drawing/2014/main" id="{1FB0BEBF-6D2A-8626-A5FC-666319A80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02" y="2808625"/>
            <a:ext cx="5999251" cy="3641871"/>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78B6FEE4-B97A-07D6-B9CF-8EA7F95AF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1" y="2671551"/>
            <a:ext cx="5402151" cy="3916018"/>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2DB3E081-B0D9-FF8C-8D57-7D28EFBB9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49" y="942867"/>
            <a:ext cx="4031303" cy="652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565886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44B4C2-0B22-DD4C-F73F-8033EF189B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05" y="2545522"/>
            <a:ext cx="5587340" cy="3598863"/>
          </a:xfrm>
          <a:prstGeom prst="rect">
            <a:avLst/>
          </a:prstGeom>
          <a:ln w="228600" cap="sq" cmpd="thickThin">
            <a:solidFill>
              <a:srgbClr val="000000"/>
            </a:solidFill>
            <a:prstDash val="solid"/>
            <a:miter lim="800000"/>
          </a:ln>
          <a:effectLst>
            <a:innerShdw blurRad="76200">
              <a:srgbClr val="000000"/>
            </a:innerShdw>
          </a:effectLst>
        </p:spPr>
      </p:pic>
      <p:sp>
        <p:nvSpPr>
          <p:cNvPr id="4" name="Rectangle 3">
            <a:extLst>
              <a:ext uri="{FF2B5EF4-FFF2-40B4-BE49-F238E27FC236}">
                <a16:creationId xmlns:a16="http://schemas.microsoft.com/office/drawing/2014/main" id="{9353E7B8-7E86-B1B9-ADDB-77D5CAD09FB5}"/>
              </a:ext>
            </a:extLst>
          </p:cNvPr>
          <p:cNvSpPr/>
          <p:nvPr/>
        </p:nvSpPr>
        <p:spPr>
          <a:xfrm>
            <a:off x="228601" y="830422"/>
            <a:ext cx="9978886"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HAM CORPUS</a:t>
            </a:r>
          </a:p>
        </p:txBody>
      </p:sp>
      <p:pic>
        <p:nvPicPr>
          <p:cNvPr id="8" name="Picture 7">
            <a:extLst>
              <a:ext uri="{FF2B5EF4-FFF2-40B4-BE49-F238E27FC236}">
                <a16:creationId xmlns:a16="http://schemas.microsoft.com/office/drawing/2014/main" id="{6CFD86AE-0AD1-B43D-8B86-FC37483BE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653" y="3520800"/>
            <a:ext cx="3142773" cy="2385046"/>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F67B9A2D-D869-6151-BDE4-9D57201AE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0662" y="2545522"/>
            <a:ext cx="5014395" cy="35988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63692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shadeToTitle="1">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C77-E319-7A84-0705-FBC9039E061F}"/>
              </a:ext>
            </a:extLst>
          </p:cNvPr>
          <p:cNvSpPr>
            <a:spLocks noGrp="1"/>
          </p:cNvSpPr>
          <p:nvPr>
            <p:ph type="title"/>
          </p:nvPr>
        </p:nvSpPr>
        <p:spPr>
          <a:xfrm>
            <a:off x="4362250" y="892922"/>
            <a:ext cx="5095889" cy="881269"/>
          </a:xfrm>
        </p:spPr>
        <p:txBody>
          <a:bodyPr>
            <a:normAutofit/>
          </a:bodyPr>
          <a:lstStyle/>
          <a:p>
            <a:pPr algn="ctr"/>
            <a:r>
              <a:rPr lang="en" b="1" dirty="0">
                <a:solidFill>
                  <a:schemeClr val="bg2"/>
                </a:solidFill>
              </a:rPr>
              <a:t>DATA ANALYSIS:</a:t>
            </a:r>
            <a:endParaRPr lang="en-US" b="1" dirty="0">
              <a:solidFill>
                <a:schemeClr val="bg2"/>
              </a:solidFill>
            </a:endParaRPr>
          </a:p>
        </p:txBody>
      </p:sp>
      <p:sp>
        <p:nvSpPr>
          <p:cNvPr id="3" name="Content Placeholder 2">
            <a:extLst>
              <a:ext uri="{FF2B5EF4-FFF2-40B4-BE49-F238E27FC236}">
                <a16:creationId xmlns:a16="http://schemas.microsoft.com/office/drawing/2014/main" id="{6FBD7BFC-A08E-C1DC-D2FA-D0E9FADB8CC7}"/>
              </a:ext>
            </a:extLst>
          </p:cNvPr>
          <p:cNvSpPr>
            <a:spLocks noGrp="1"/>
          </p:cNvSpPr>
          <p:nvPr>
            <p:ph idx="1"/>
          </p:nvPr>
        </p:nvSpPr>
        <p:spPr>
          <a:xfrm>
            <a:off x="3033377" y="2056542"/>
            <a:ext cx="8252792" cy="4436735"/>
          </a:xfrm>
          <a:noFill/>
          <a:ln>
            <a:solidFill>
              <a:srgbClr val="000000"/>
            </a:solidFill>
          </a:ln>
        </p:spPr>
        <p:txBody>
          <a:bodyPr>
            <a:normAutofit fontScale="92500" lnSpcReduction="20000"/>
          </a:bodyPr>
          <a:lstStyle/>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have used count plot , bar plot and cat plot to show the relationship between numerical variable.</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Other than these, I used Word Cloud to see the frequency of words. In each columns and found maximum contains of those words within. </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have used NLTK library for Natural Language processing. The other than key was used while removing all the abnormal symbols from target variable.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I found the contains of distribution with the help of Pie chart. An Extra bar graph was also drawn to show the distribution.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have focused on the length of words, sentences and characters while working with data set</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Stop words was also used with string punctuation words to make the system more ready for classification.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have used Stemming for SMS classification as that help model to work in more better way.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bg1"/>
                </a:solidFill>
                <a:latin typeface="Bahnschrift Condensed" panose="020B0502040204020203" pitchFamily="34" charset="0"/>
                <a:ea typeface="Times New Roman"/>
                <a:cs typeface="Times New Roman"/>
                <a:sym typeface="Times New Roman"/>
              </a:rPr>
              <a:t>We used (bag of words) count vectorizer was used for vectorization. </a:t>
            </a:r>
          </a:p>
        </p:txBody>
      </p:sp>
      <p:pic>
        <p:nvPicPr>
          <p:cNvPr id="5" name="Graphic 4" descr="DNA with solid fill">
            <a:extLst>
              <a:ext uri="{FF2B5EF4-FFF2-40B4-BE49-F238E27FC236}">
                <a16:creationId xmlns:a16="http://schemas.microsoft.com/office/drawing/2014/main" id="{CDAC0FFA-8279-B593-7417-B291A9C09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789" y="2056543"/>
            <a:ext cx="2203174" cy="4436736"/>
          </a:xfrm>
          <a:prstGeom prst="rect">
            <a:avLst/>
          </a:prstGeom>
        </p:spPr>
      </p:pic>
    </p:spTree>
    <p:extLst>
      <p:ext uri="{BB962C8B-B14F-4D97-AF65-F5344CB8AC3E}">
        <p14:creationId xmlns:p14="http://schemas.microsoft.com/office/powerpoint/2010/main" val="40964845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shadeToTitle="1">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1CA-99F4-0931-E3D7-D828EFEAF1A9}"/>
              </a:ext>
            </a:extLst>
          </p:cNvPr>
          <p:cNvSpPr>
            <a:spLocks noGrp="1"/>
          </p:cNvSpPr>
          <p:nvPr>
            <p:ph type="title"/>
          </p:nvPr>
        </p:nvSpPr>
        <p:spPr>
          <a:xfrm>
            <a:off x="3359426" y="886572"/>
            <a:ext cx="3091070" cy="868655"/>
          </a:xfrm>
        </p:spPr>
        <p:txBody>
          <a:bodyPr>
            <a:normAutofit/>
          </a:bodyPr>
          <a:lstStyle/>
          <a:p>
            <a:pPr algn="ctr"/>
            <a:r>
              <a:rPr lang="en-US" b="1" dirty="0">
                <a:solidFill>
                  <a:schemeClr val="accent2">
                    <a:lumMod val="75000"/>
                  </a:schemeClr>
                </a:solidFill>
                <a:latin typeface="Bahnschrift SemiBold Condensed" panose="020B0502040204020203" pitchFamily="34" charset="0"/>
              </a:rPr>
              <a:t>STEPS INVOLVED</a:t>
            </a:r>
          </a:p>
        </p:txBody>
      </p:sp>
      <p:sp>
        <p:nvSpPr>
          <p:cNvPr id="6" name="Content Placeholder 2">
            <a:extLst>
              <a:ext uri="{FF2B5EF4-FFF2-40B4-BE49-F238E27FC236}">
                <a16:creationId xmlns:a16="http://schemas.microsoft.com/office/drawing/2014/main" id="{79031A27-5A3F-5D5A-5AA8-1E5D6490C953}"/>
              </a:ext>
            </a:extLst>
          </p:cNvPr>
          <p:cNvSpPr>
            <a:spLocks noGrp="1"/>
          </p:cNvSpPr>
          <p:nvPr>
            <p:ph idx="1"/>
          </p:nvPr>
        </p:nvSpPr>
        <p:spPr>
          <a:xfrm>
            <a:off x="450328" y="2186610"/>
            <a:ext cx="6990996" cy="4353338"/>
          </a:xfrm>
        </p:spPr>
        <p:txBody>
          <a:bodyPr>
            <a:noAutofit/>
          </a:bodyPr>
          <a:lstStyle/>
          <a:p>
            <a:pPr marL="495300" lvl="0" algn="just" rtl="0">
              <a:spcBef>
                <a:spcPts val="0"/>
              </a:spcBef>
              <a:spcAft>
                <a:spcPts val="0"/>
              </a:spcAft>
              <a:buSzPts val="1200"/>
              <a:buFont typeface="Wingdings" panose="05000000000000000000" pitchFamily="2" charset="2"/>
              <a:buChar char="Ø"/>
            </a:pPr>
            <a:r>
              <a:rPr lang="en-US" sz="2000" dirty="0">
                <a:solidFill>
                  <a:schemeClr val="bg2"/>
                </a:solidFill>
                <a:latin typeface="Bahnschrift Condensed" panose="020B0502040204020203" pitchFamily="34" charset="0"/>
              </a:rPr>
              <a:t> Since Class Label was my target variable and it was a categorical column  which I converted to 0 and 1. </a:t>
            </a:r>
          </a:p>
          <a:p>
            <a:pPr marL="495300" lvl="0" algn="just" rtl="0">
              <a:spcBef>
                <a:spcPts val="0"/>
              </a:spcBef>
              <a:spcAft>
                <a:spcPts val="0"/>
              </a:spcAft>
              <a:buSzPts val="1200"/>
              <a:buFont typeface="Wingdings" panose="05000000000000000000" pitchFamily="2" charset="2"/>
              <a:buChar char="Ø"/>
            </a:pPr>
            <a:endParaRPr lang="en-US" sz="2000" dirty="0">
              <a:solidFill>
                <a:schemeClr val="bg2"/>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2"/>
                </a:solidFill>
                <a:latin typeface="Bahnschrift Condensed" panose="020B0502040204020203" pitchFamily="34" charset="0"/>
              </a:rPr>
              <a:t> However target variable has two value counts So this particular problem was Logistic regression problem and I have used all Classification algorithms to build my model.</a:t>
            </a:r>
          </a:p>
          <a:p>
            <a:pPr marL="495300" lvl="0" algn="just" rtl="0">
              <a:spcBef>
                <a:spcPts val="0"/>
              </a:spcBef>
              <a:spcAft>
                <a:spcPts val="0"/>
              </a:spcAft>
              <a:buSzPts val="1200"/>
              <a:buFont typeface="Wingdings" panose="05000000000000000000" pitchFamily="2" charset="2"/>
              <a:buChar char="Ø"/>
            </a:pPr>
            <a:endParaRPr lang="en-US" sz="2000" dirty="0">
              <a:solidFill>
                <a:schemeClr val="bg2"/>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2"/>
                </a:solidFill>
                <a:latin typeface="Bahnschrift Condensed" panose="020B0502040204020203" pitchFamily="34" charset="0"/>
              </a:rPr>
              <a:t>I tried to focus more on NAÏVE Based models, However the precision was not good we used other models to get the best.</a:t>
            </a:r>
          </a:p>
          <a:p>
            <a:pPr marL="495300" lvl="0" algn="just" rtl="0">
              <a:spcBef>
                <a:spcPts val="0"/>
              </a:spcBef>
              <a:spcAft>
                <a:spcPts val="0"/>
              </a:spcAft>
              <a:buSzPts val="1200"/>
              <a:buFont typeface="Wingdings" panose="05000000000000000000" pitchFamily="2" charset="2"/>
              <a:buChar char="Ø"/>
            </a:pPr>
            <a:endParaRPr lang="en-US" sz="2000" dirty="0">
              <a:solidFill>
                <a:schemeClr val="bg2"/>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bg2"/>
                </a:solidFill>
                <a:latin typeface="Bahnschrift Condensed" panose="020B0502040204020203" pitchFamily="34" charset="0"/>
              </a:rPr>
              <a:t>By looking into the difference of PRECISION_ SCORE and accuracy score and cross validation I found Logistic Regression Model and MLP classification model as a best model..</a:t>
            </a:r>
          </a:p>
          <a:p>
            <a:pPr marL="495300" lvl="0" algn="just" rtl="0">
              <a:spcBef>
                <a:spcPts val="1600"/>
              </a:spcBef>
              <a:spcAft>
                <a:spcPts val="1600"/>
              </a:spcAft>
              <a:buSzPts val="1200"/>
              <a:buFont typeface="Wingdings" panose="05000000000000000000" pitchFamily="2" charset="2"/>
              <a:buChar char="Ø"/>
            </a:pPr>
            <a:r>
              <a:rPr lang="en-US" sz="2000" dirty="0">
                <a:solidFill>
                  <a:schemeClr val="bg2"/>
                </a:solidFill>
                <a:latin typeface="Bahnschrift Condensed" panose="020B0502040204020203" pitchFamily="34" charset="0"/>
              </a:rPr>
              <a:t> We used hyperparameter and increased the efficiency of few numbers. And finally saved the logistic Regression Model..</a:t>
            </a:r>
          </a:p>
        </p:txBody>
      </p:sp>
      <p:pic>
        <p:nvPicPr>
          <p:cNvPr id="14" name="Graphic 13" descr="Tropical scene with solid fill">
            <a:extLst>
              <a:ext uri="{FF2B5EF4-FFF2-40B4-BE49-F238E27FC236}">
                <a16:creationId xmlns:a16="http://schemas.microsoft.com/office/drawing/2014/main" id="{E1795C46-908E-2303-D6A8-942C9F454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74" y="599090"/>
            <a:ext cx="1298485" cy="1305040"/>
          </a:xfrm>
          <a:prstGeom prst="rect">
            <a:avLst/>
          </a:prstGeom>
        </p:spPr>
      </p:pic>
      <p:pic>
        <p:nvPicPr>
          <p:cNvPr id="15" name="Google Shape;336;p48">
            <a:extLst>
              <a:ext uri="{FF2B5EF4-FFF2-40B4-BE49-F238E27FC236}">
                <a16:creationId xmlns:a16="http://schemas.microsoft.com/office/drawing/2014/main" id="{1F39CEC0-0F81-F03D-EED7-CF3B7DA10D9B}"/>
              </a:ext>
            </a:extLst>
          </p:cNvPr>
          <p:cNvPicPr preferRelativeResize="0"/>
          <p:nvPr/>
        </p:nvPicPr>
        <p:blipFill rotWithShape="1">
          <a:blip r:embed="rId5">
            <a:alphaModFix/>
          </a:blip>
          <a:srcRect l="2125" r="2125"/>
          <a:stretch/>
        </p:blipFill>
        <p:spPr>
          <a:xfrm>
            <a:off x="7772400" y="2186609"/>
            <a:ext cx="4108967" cy="4353339"/>
          </a:xfrm>
          <a:prstGeom prst="rect">
            <a:avLst/>
          </a:prstGeom>
          <a:ln w="228600" cap="sq" cmpd="thickThin">
            <a:solidFill>
              <a:srgbClr val="000000"/>
            </a:solidFill>
            <a:prstDash val="solid"/>
            <a:miter lim="800000"/>
          </a:ln>
          <a:effectLst>
            <a:innerShdw blurRad="76200">
              <a:srgbClr val="000000"/>
            </a:innerShdw>
          </a:effectLst>
        </p:spPr>
      </p:pic>
      <p:pic>
        <p:nvPicPr>
          <p:cNvPr id="3" name="Graphic 2" descr="Tropical scene with solid fill">
            <a:extLst>
              <a:ext uri="{FF2B5EF4-FFF2-40B4-BE49-F238E27FC236}">
                <a16:creationId xmlns:a16="http://schemas.microsoft.com/office/drawing/2014/main" id="{63DCDC0B-ED91-1EF5-B9E4-8EEDE385B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1295" y="599090"/>
            <a:ext cx="1298485" cy="1305040"/>
          </a:xfrm>
          <a:prstGeom prst="rect">
            <a:avLst/>
          </a:prstGeom>
        </p:spPr>
      </p:pic>
    </p:spTree>
    <p:extLst>
      <p:ext uri="{BB962C8B-B14F-4D97-AF65-F5344CB8AC3E}">
        <p14:creationId xmlns:p14="http://schemas.microsoft.com/office/powerpoint/2010/main" val="111436980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55374" y="735724"/>
            <a:ext cx="9342783" cy="1003624"/>
          </a:xfrm>
        </p:spPr>
        <p:txBody>
          <a:bodyPr>
            <a:normAutofit/>
          </a:bodyPr>
          <a:lstStyle/>
          <a:p>
            <a:pPr algn="ctr"/>
            <a:r>
              <a:rPr lang="en-US" sz="4400" b="1" dirty="0">
                <a:solidFill>
                  <a:schemeClr val="tx1"/>
                </a:solidFill>
                <a:highlight>
                  <a:srgbClr val="000000"/>
                </a:highlight>
                <a:latin typeface="Bahnschrift SemiBold Condensed" panose="020B0502040204020203" pitchFamily="34" charset="0"/>
                <a:ea typeface="Times New Roman"/>
                <a:cs typeface="Times New Roman"/>
                <a:sym typeface="Times New Roman"/>
              </a:rPr>
              <a:t>ALGORITHMS I HAVE USED IN MY PROJECT:</a:t>
            </a:r>
            <a:endParaRPr lang="en-US" sz="4400" dirty="0">
              <a:solidFill>
                <a:schemeClr val="tx1"/>
              </a:solidFill>
              <a:highlight>
                <a:srgbClr val="000000"/>
              </a:highlight>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E2B1A978-2586-E03D-98AA-0C18188EC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771" y="2534940"/>
            <a:ext cx="4145639" cy="3705178"/>
          </a:xfrm>
          <a:prstGeom prst="rect">
            <a:avLst/>
          </a:prstGeom>
          <a:ln w="228600" cap="sq" cmpd="thickThin">
            <a:solidFill>
              <a:srgbClr val="000000"/>
            </a:solidFill>
            <a:prstDash val="solid"/>
            <a:miter lim="800000"/>
          </a:ln>
          <a:effectLst>
            <a:innerShdw blurRad="76200">
              <a:srgbClr val="000000"/>
            </a:innerShdw>
          </a:effectLst>
        </p:spPr>
      </p:pic>
      <p:pic>
        <p:nvPicPr>
          <p:cNvPr id="10" name="Content Placeholder 9" descr="Computer with solid fill">
            <a:extLst>
              <a:ext uri="{FF2B5EF4-FFF2-40B4-BE49-F238E27FC236}">
                <a16:creationId xmlns:a16="http://schemas.microsoft.com/office/drawing/2014/main" id="{516DA50B-445A-43F2-9047-1CA83300029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9725" y="2422353"/>
            <a:ext cx="3592591" cy="3592591"/>
          </a:xfrm>
        </p:spPr>
      </p:pic>
    </p:spTree>
    <p:extLst>
      <p:ext uri="{BB962C8B-B14F-4D97-AF65-F5344CB8AC3E}">
        <p14:creationId xmlns:p14="http://schemas.microsoft.com/office/powerpoint/2010/main" val="205913411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8" name="Picture 7">
            <a:extLst>
              <a:ext uri="{FF2B5EF4-FFF2-40B4-BE49-F238E27FC236}">
                <a16:creationId xmlns:a16="http://schemas.microsoft.com/office/drawing/2014/main" id="{764CF43C-29BD-DC82-A1B2-948BDCE30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00" y="2180492"/>
            <a:ext cx="7620000" cy="441710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56230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596C2EB6-CAA1-7E4C-4A23-5AE10EE8B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20" y="2240783"/>
            <a:ext cx="7811177" cy="43985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099028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21110" y="876795"/>
            <a:ext cx="9865281" cy="716031"/>
          </a:xfrm>
          <a:noFill/>
          <a:ln>
            <a:solidFill>
              <a:srgbClr val="FF0000"/>
            </a:solidFill>
          </a:ln>
        </p:spPr>
        <p:txBody>
          <a:bodyPr>
            <a:normAutofit/>
          </a:bodyPr>
          <a:lstStyle/>
          <a:p>
            <a:pPr algn="ctr"/>
            <a:r>
              <a:rPr lang="en-US" sz="4400" b="1" dirty="0">
                <a:solidFill>
                  <a:schemeClr val="accent6">
                    <a:lumMod val="75000"/>
                  </a:schemeClr>
                </a:solidFill>
                <a:latin typeface="Bahnschrift SemiCondensed" panose="020B0502040204020203" pitchFamily="34" charset="0"/>
              </a:rPr>
              <a:t>OVER VIEW FOR PREDICTION</a:t>
            </a:r>
          </a:p>
        </p:txBody>
      </p:sp>
      <p:pic>
        <p:nvPicPr>
          <p:cNvPr id="3" name="Content Placeholder 2" descr="Group of people with solid fill">
            <a:extLst>
              <a:ext uri="{FF2B5EF4-FFF2-40B4-BE49-F238E27FC236}">
                <a16:creationId xmlns:a16="http://schemas.microsoft.com/office/drawing/2014/main" id="{9FB5B1F5-6B3E-A5E7-3BF3-7844C2EF2624}"/>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698" y="2404865"/>
            <a:ext cx="3010072" cy="3286151"/>
          </a:xfrm>
        </p:spPr>
      </p:pic>
      <p:sp>
        <p:nvSpPr>
          <p:cNvPr id="12" name="Content Placeholder 11">
            <a:extLst>
              <a:ext uri="{FF2B5EF4-FFF2-40B4-BE49-F238E27FC236}">
                <a16:creationId xmlns:a16="http://schemas.microsoft.com/office/drawing/2014/main" id="{865BCAB3-6D2D-9C7B-42FA-D2545920B44A}"/>
              </a:ext>
            </a:extLst>
          </p:cNvPr>
          <p:cNvSpPr>
            <a:spLocks noGrp="1"/>
          </p:cNvSpPr>
          <p:nvPr>
            <p:ph sz="half" idx="2"/>
          </p:nvPr>
        </p:nvSpPr>
        <p:spPr>
          <a:xfrm>
            <a:off x="4353339" y="2526528"/>
            <a:ext cx="6383488" cy="3286150"/>
          </a:xfrm>
          <a:noFill/>
          <a:ln>
            <a:solidFill>
              <a:schemeClr val="accent2">
                <a:lumMod val="60000"/>
                <a:lumOff val="40000"/>
              </a:schemeClr>
            </a:solidFill>
          </a:ln>
        </p:spPr>
        <p:txBody>
          <a:bodyPr>
            <a:normAutofit/>
          </a:bodyPr>
          <a:lstStyle/>
          <a:p>
            <a:pPr marL="0" lvl="0" indent="0" rtl="0">
              <a:spcBef>
                <a:spcPts val="0"/>
              </a:spcBef>
              <a:spcAft>
                <a:spcPts val="0"/>
              </a:spcAft>
              <a:buNone/>
            </a:pPr>
            <a:r>
              <a:rPr lang="en" sz="3200" b="1" dirty="0">
                <a:solidFill>
                  <a:schemeClr val="accent1"/>
                </a:solidFill>
                <a:latin typeface="Bahnschrift Light Condensed" panose="020B0502040204020203" pitchFamily="34" charset="0"/>
                <a:cs typeface="Mongolian Baiti" panose="03000500000000000000" pitchFamily="66" charset="0"/>
              </a:rPr>
              <a:t>     </a:t>
            </a:r>
            <a:r>
              <a:rPr lang="en" sz="2800" b="1" dirty="0">
                <a:solidFill>
                  <a:schemeClr val="accent1"/>
                </a:solidFill>
                <a:latin typeface="Bahnschrift Light Condensed" panose="020B0502040204020203" pitchFamily="34" charset="0"/>
                <a:cs typeface="Mongolian Baiti" panose="03000500000000000000" pitchFamily="66" charset="0"/>
              </a:rPr>
              <a:t>In this Presentation we will be looking on the : </a:t>
            </a:r>
          </a:p>
          <a:p>
            <a:pPr marL="0" lvl="0" indent="0" rtl="0">
              <a:spcBef>
                <a:spcPts val="0"/>
              </a:spcBef>
              <a:spcAft>
                <a:spcPts val="0"/>
              </a:spcAft>
              <a:buNone/>
            </a:pPr>
            <a:endParaRPr lang="en-US" sz="2000" b="1" dirty="0">
              <a:solidFill>
                <a:schemeClr val="accent1"/>
              </a:solidFill>
              <a:latin typeface="Bahnschrift Light Condensed" panose="020B0502040204020203" pitchFamily="34" charset="0"/>
            </a:endParaRPr>
          </a:p>
          <a:p>
            <a:pPr marL="358422">
              <a:buClr>
                <a:schemeClr val="dk1"/>
              </a:buClr>
              <a:buSzPts val="1556"/>
              <a:buFont typeface="Wingdings" panose="05000000000000000000" pitchFamily="2" charset="2"/>
              <a:buChar char="Ø"/>
            </a:pPr>
            <a:r>
              <a:rPr lang="en-US" sz="2000" dirty="0">
                <a:solidFill>
                  <a:schemeClr val="accent1"/>
                </a:solidFill>
                <a:latin typeface="Bahnschrift Light Condensed" panose="020B0502040204020203" pitchFamily="34" charset="0"/>
              </a:rPr>
              <a:t> How to analyze the dataset of Spam Classifier.</a:t>
            </a:r>
          </a:p>
          <a:p>
            <a:pPr marL="358422">
              <a:buClr>
                <a:schemeClr val="dk1"/>
              </a:buClr>
              <a:buSzPts val="1556"/>
              <a:buFont typeface="Wingdings" panose="05000000000000000000" pitchFamily="2" charset="2"/>
              <a:buChar char="Ø"/>
            </a:pPr>
            <a:r>
              <a:rPr lang="en-US" sz="2000" dirty="0">
                <a:solidFill>
                  <a:schemeClr val="accent1"/>
                </a:solidFill>
                <a:latin typeface="Bahnschrift Light Condensed" panose="020B0502040204020203" pitchFamily="34" charset="0"/>
              </a:rPr>
              <a:t> EDA steps in cleaning the dataset.</a:t>
            </a:r>
            <a:endParaRPr lang="en-US" sz="2000" dirty="0">
              <a:solidFill>
                <a:schemeClr val="accent1"/>
              </a:solidFill>
              <a:latin typeface="Bahnschrift Light Condensed" panose="020B0502040204020203" pitchFamily="34" charset="0"/>
              <a:cs typeface="Times New Roman"/>
              <a:sym typeface="Times New Roman"/>
            </a:endParaRPr>
          </a:p>
          <a:p>
            <a:pPr marL="358422">
              <a:buClr>
                <a:schemeClr val="dk1"/>
              </a:buClr>
              <a:buSzPts val="1556"/>
              <a:buFont typeface="Wingdings" panose="05000000000000000000" pitchFamily="2" charset="2"/>
              <a:buChar char="Ø"/>
            </a:pPr>
            <a:r>
              <a:rPr lang="en-US" sz="2000" dirty="0">
                <a:solidFill>
                  <a:schemeClr val="accent1"/>
                </a:solidFill>
                <a:latin typeface="Bahnschrift Light Condensed" panose="020B0502040204020203" pitchFamily="34" charset="0"/>
              </a:rPr>
              <a:t> Overall analysis on the problem.</a:t>
            </a:r>
          </a:p>
          <a:p>
            <a:pPr marL="358422">
              <a:buClr>
                <a:schemeClr val="dk1"/>
              </a:buClr>
              <a:buSzPts val="1556"/>
              <a:buFont typeface="Wingdings" panose="05000000000000000000" pitchFamily="2" charset="2"/>
              <a:buChar char="Ø"/>
            </a:pPr>
            <a:r>
              <a:rPr lang="en-US" sz="2000" dirty="0">
                <a:solidFill>
                  <a:schemeClr val="accent1"/>
                </a:solidFill>
                <a:latin typeface="Bahnschrift Light Condensed" panose="020B0502040204020203" pitchFamily="34" charset="0"/>
              </a:rPr>
              <a:t> Model building from the train dataset.</a:t>
            </a:r>
          </a:p>
          <a:p>
            <a:pPr marL="358422">
              <a:buClr>
                <a:schemeClr val="dk1"/>
              </a:buClr>
              <a:buSzPts val="1556"/>
              <a:buFont typeface="Wingdings" panose="05000000000000000000" pitchFamily="2" charset="2"/>
              <a:buChar char="Ø"/>
            </a:pPr>
            <a:r>
              <a:rPr lang="en-US" sz="2000" dirty="0">
                <a:solidFill>
                  <a:schemeClr val="accent1"/>
                </a:solidFill>
                <a:latin typeface="Bahnschrift Light Condensed" panose="020B0502040204020203" pitchFamily="34" charset="0"/>
              </a:rPr>
              <a:t> Predicting on the Data Set.</a:t>
            </a:r>
          </a:p>
          <a:p>
            <a:pPr marL="914400" lvl="0" indent="-317500" algn="l" rtl="0">
              <a:spcBef>
                <a:spcPts val="0"/>
              </a:spcBef>
              <a:spcAft>
                <a:spcPts val="0"/>
              </a:spcAft>
              <a:buClr>
                <a:schemeClr val="dk1"/>
              </a:buClr>
              <a:buSzPts val="1400"/>
              <a:buFont typeface="Times New Roman"/>
              <a:buChar char="➔"/>
            </a:pPr>
            <a:endParaRPr lang="en-IN" sz="1800" dirty="0">
              <a:solidFill>
                <a:schemeClr val="accent1"/>
              </a:solidFill>
              <a:latin typeface="Times New Roman"/>
              <a:ea typeface="Times New Roman"/>
              <a:cs typeface="Times New Roman"/>
              <a:sym typeface="Times New Roman"/>
            </a:endParaRPr>
          </a:p>
          <a:p>
            <a:endParaRPr lang="en-US" dirty="0">
              <a:solidFill>
                <a:schemeClr val="accent1"/>
              </a:solidFill>
            </a:endParaRPr>
          </a:p>
        </p:txBody>
      </p:sp>
      <p:sp>
        <p:nvSpPr>
          <p:cNvPr id="4" name="Rectangle 3">
            <a:extLst>
              <a:ext uri="{FF2B5EF4-FFF2-40B4-BE49-F238E27FC236}">
                <a16:creationId xmlns:a16="http://schemas.microsoft.com/office/drawing/2014/main" id="{EB2503E1-EBBF-993A-B7D5-C3C1BA5ABD53}"/>
              </a:ext>
            </a:extLst>
          </p:cNvPr>
          <p:cNvSpPr/>
          <p:nvPr/>
        </p:nvSpPr>
        <p:spPr>
          <a:xfrm>
            <a:off x="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15180-3174-BE48-EC91-207563796B81}"/>
              </a:ext>
            </a:extLst>
          </p:cNvPr>
          <p:cNvSpPr/>
          <p:nvPr/>
        </p:nvSpPr>
        <p:spPr>
          <a:xfrm>
            <a:off x="1177787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B1536E8-6AF8-5957-272F-BCCC767AFFEA}"/>
              </a:ext>
            </a:extLst>
          </p:cNvPr>
          <p:cNvSpPr/>
          <p:nvPr/>
        </p:nvSpPr>
        <p:spPr>
          <a:xfrm>
            <a:off x="4353339" y="3116827"/>
            <a:ext cx="6383488"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28BE8B7-6D16-CCEE-D9E9-248C37E52DC2}"/>
              </a:ext>
            </a:extLst>
          </p:cNvPr>
          <p:cNvSpPr/>
          <p:nvPr/>
        </p:nvSpPr>
        <p:spPr>
          <a:xfrm>
            <a:off x="4353338" y="2404865"/>
            <a:ext cx="6383489"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30780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BA604D5D-1BF1-6F10-F6D7-2640CA419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44" y="2190541"/>
            <a:ext cx="7094835" cy="444010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1150202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02078408-CB1D-3BC6-5E8F-CAD1B865B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3" y="2210637"/>
            <a:ext cx="7132938" cy="440128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2536845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92C7482A-A27C-AB36-9007-CB1CADD93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79" y="2130251"/>
            <a:ext cx="7073200" cy="46068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832615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DEE534B7-69A4-0DB5-A33D-770C80C70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17" y="2230734"/>
            <a:ext cx="7132938" cy="444137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91323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BB04880B-C2FE-AB1A-5F75-EB081A2A5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04" y="2112578"/>
            <a:ext cx="7041490" cy="452996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4864355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3A6F8A3F-70A5-3652-53F2-BA1CF6F9D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23" y="2186151"/>
            <a:ext cx="6919560" cy="426129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7002695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EED65DFB-094E-D064-67AC-27C808FF0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3" y="2091558"/>
            <a:ext cx="6553768" cy="448017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62275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7A943588-4196-794D-A186-97912D410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17" y="2238703"/>
            <a:ext cx="7209145" cy="425564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502432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B9D93109-D949-CBF2-5B21-834B37F62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10" y="2259723"/>
            <a:ext cx="7102455" cy="412570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673393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3" y="899491"/>
            <a:ext cx="7241366" cy="665922"/>
          </a:xfrm>
        </p:spPr>
        <p:txBody>
          <a:bodyPr>
            <a:normAutofit/>
          </a:bodyPr>
          <a:lstStyle/>
          <a:p>
            <a:r>
              <a:rPr lang="en-US" dirty="0">
                <a:solidFill>
                  <a:schemeClr val="tx1"/>
                </a:solidFill>
                <a:latin typeface="Bahnschrift SemiBold Condensed" panose="020B0502040204020203" pitchFamily="34" charset="0"/>
              </a:rPr>
              <a:t>DIFFERENT MODELS WITH THEIR PERFORMANCE:</a:t>
            </a:r>
          </a:p>
        </p:txBody>
      </p:sp>
      <p:pic>
        <p:nvPicPr>
          <p:cNvPr id="4" name="Picture 3">
            <a:extLst>
              <a:ext uri="{FF2B5EF4-FFF2-40B4-BE49-F238E27FC236}">
                <a16:creationId xmlns:a16="http://schemas.microsoft.com/office/drawing/2014/main" id="{0A67C8E3-6DAE-35B1-2FB1-63566E593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51" y="2322786"/>
            <a:ext cx="6348010" cy="4062161"/>
          </a:xfrm>
          <a:prstGeom prst="rect">
            <a:avLst/>
          </a:prstGeom>
          <a:ln w="228600" cap="sq" cmpd="thickThin">
            <a:solidFill>
              <a:srgbClr val="000000"/>
            </a:solidFill>
            <a:prstDash val="solid"/>
            <a:miter lim="800000"/>
          </a:ln>
          <a:effectLst>
            <a:innerShdw blurRad="76200">
              <a:srgbClr val="000000"/>
            </a:innerShdw>
          </a:effectLst>
        </p:spPr>
      </p:pic>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43195764-F56F-A34B-235D-A5DDF182958E}"/>
                  </a:ext>
                </a:extLst>
              </p:cNvPr>
              <p:cNvGraphicFramePr>
                <a:graphicFrameLocks noChangeAspect="1"/>
              </p:cNvGraphicFramePr>
              <p:nvPr>
                <p:extLst>
                  <p:ext uri="{D42A27DB-BD31-4B8C-83A1-F6EECF244321}">
                    <p14:modId xmlns:p14="http://schemas.microsoft.com/office/powerpoint/2010/main" val="3281302911"/>
                  </p:ext>
                </p:extLst>
              </p:nvPr>
            </p:nvGraphicFramePr>
            <p:xfrm>
              <a:off x="2013992" y="5669397"/>
              <a:ext cx="3048000" cy="1714500"/>
            </p:xfrm>
            <a:graphic>
              <a:graphicData uri="http://schemas.microsoft.com/office/powerpoint/2016/slidezoom">
                <pslz:sldZm>
                  <pslz:sldZmObj sldId="322" cId="2612103859">
                    <pslz:zmPr id="{BA5A4CE6-68A2-43B1-98C9-E73402B3D60D}"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5" action="ppaction://hlinksldjump"/>
                <a:extLst>
                  <a:ext uri="{FF2B5EF4-FFF2-40B4-BE49-F238E27FC236}">
                    <a16:creationId xmlns:a16="http://schemas.microsoft.com/office/drawing/2014/main" id="{43195764-F56F-A34B-235D-A5DDF182958E}"/>
                  </a:ext>
                </a:extLst>
              </p:cNvPr>
              <p:cNvPicPr>
                <a:picLocks noGrp="1" noRot="1" noChangeAspect="1" noMove="1" noResize="1" noEditPoints="1" noAdjustHandles="1" noChangeArrowheads="1" noChangeShapeType="1"/>
              </p:cNvPicPr>
              <p:nvPr/>
            </p:nvPicPr>
            <p:blipFill>
              <a:blip r:embed="rId4"/>
              <a:stretch>
                <a:fillRect/>
              </a:stretch>
            </p:blipFill>
            <p:spPr>
              <a:xfrm>
                <a:off x="2013992" y="566939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61210385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678425" y="452282"/>
            <a:ext cx="11031791" cy="698091"/>
          </a:xfrm>
          <a:solidFill>
            <a:schemeClr val="bg1"/>
          </a:solidFill>
          <a:ln>
            <a:solidFill>
              <a:srgbClr val="92D050"/>
            </a:solidFill>
          </a:ln>
        </p:spPr>
        <p:txBody>
          <a:bodyPr>
            <a:normAutofit/>
          </a:bodyPr>
          <a:lstStyle/>
          <a:p>
            <a:pPr algn="ctr"/>
            <a:r>
              <a:rPr lang="en" sz="3600" b="1" dirty="0">
                <a:solidFill>
                  <a:schemeClr val="tx1"/>
                </a:solidFill>
                <a:effectLst>
                  <a:outerShdw blurRad="38100" dist="38100" dir="2700000" algn="tl">
                    <a:srgbClr val="000000">
                      <a:alpha val="43137"/>
                    </a:srgbClr>
                  </a:outerShdw>
                </a:effectLst>
                <a:latin typeface="Bahnschrift SemiCondensed" panose="020B0502040204020203" pitchFamily="34" charset="0"/>
              </a:rPr>
              <a:t>PROBLEM STATEMENT</a:t>
            </a:r>
            <a:endParaRPr lang="en-US" sz="3600" b="1" dirty="0">
              <a:solidFill>
                <a:schemeClr val="tx1"/>
              </a:solidFill>
              <a:latin typeface="Bahnschrift SemiCondensed" panose="020B0502040204020203" pitchFamily="34" charset="0"/>
            </a:endParaRPr>
          </a:p>
        </p:txBody>
      </p:sp>
      <p:sp>
        <p:nvSpPr>
          <p:cNvPr id="4" name="Content Placeholder 11">
            <a:extLst>
              <a:ext uri="{FF2B5EF4-FFF2-40B4-BE49-F238E27FC236}">
                <a16:creationId xmlns:a16="http://schemas.microsoft.com/office/drawing/2014/main" id="{A755EEFB-A221-2373-D4B5-3871C8BA2A4B}"/>
              </a:ext>
            </a:extLst>
          </p:cNvPr>
          <p:cNvSpPr txBox="1">
            <a:spLocks/>
          </p:cNvSpPr>
          <p:nvPr/>
        </p:nvSpPr>
        <p:spPr>
          <a:xfrm>
            <a:off x="678427" y="1622324"/>
            <a:ext cx="11031792" cy="4246770"/>
          </a:xfrm>
          <a:prstGeom prst="rect">
            <a:avLst/>
          </a:prstGeom>
          <a:solidFill>
            <a:schemeClr val="bg1"/>
          </a:solidFill>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ts val="2400"/>
              </a:lnSpc>
            </a:pPr>
            <a:r>
              <a:rPr lang="en-IN" sz="1800"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Spam Detector is used to detect unwanted, malicious and virus infected texts and helps to separate them from the non-spam texts. It uses a binary type of classification containing the labels such as ‘</a:t>
            </a:r>
            <a:r>
              <a:rPr lang="en-IN" sz="1800" b="1"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ham’</a:t>
            </a:r>
            <a:r>
              <a:rPr lang="en-IN" sz="1800"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(non-spam) and </a:t>
            </a:r>
            <a:r>
              <a:rPr lang="en-IN" sz="1800" b="1"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spam</a:t>
            </a:r>
            <a:r>
              <a:rPr lang="en-IN" sz="1800"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 Application of this can be seen in Google Mail (GMAIL) where it segregates the spam emails in order to prevent them from getting into the user’s inbox.</a:t>
            </a:r>
            <a:endParaRPr lang="en-IN" sz="1800"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endParaRPr>
          </a:p>
          <a:p>
            <a:pPr>
              <a:lnSpc>
                <a:spcPts val="2400"/>
              </a:lnSpc>
            </a:pPr>
            <a:r>
              <a:rPr lang="en-IN" sz="1800" spc="-5" dirty="0">
                <a:solidFill>
                  <a:schemeClr val="accent1"/>
                </a:solidFill>
                <a:effectLst/>
                <a:latin typeface="Arial" panose="020B0604020202020204" pitchFamily="34" charset="0"/>
                <a:ea typeface="Times New Roman" panose="02020603050405020304" pitchFamily="18" charset="0"/>
                <a:cs typeface="Arial" panose="020B0604020202020204" pitchFamily="34" charset="0"/>
              </a:rPr>
              <a:t>The files contain one message per line. Each line is composed by two columns: v1 contains the label (ham or spam) and v2 contains the raw text.</a:t>
            </a:r>
          </a:p>
          <a:p>
            <a:pPr>
              <a:lnSpc>
                <a:spcPts val="2400"/>
              </a:lnSpc>
            </a:pPr>
            <a:r>
              <a:rPr lang="en-IN" sz="1800" b="1" spc="-5" dirty="0">
                <a:solidFill>
                  <a:schemeClr val="bg2"/>
                </a:solidFill>
                <a:latin typeface="Arial" panose="020B0604020202020204" pitchFamily="34" charset="0"/>
                <a:ea typeface="Times New Roman" panose="02020603050405020304" pitchFamily="18" charset="0"/>
                <a:cs typeface="Arial" panose="020B0604020202020204" pitchFamily="34" charset="0"/>
              </a:rPr>
              <a:t>THIS PROJECT CONTAINS TWO PHASE</a:t>
            </a:r>
          </a:p>
          <a:p>
            <a:pPr>
              <a:lnSpc>
                <a:spcPts val="2400"/>
              </a:lnSpc>
              <a:buFont typeface="Wingdings" panose="05000000000000000000" pitchFamily="2" charset="2"/>
              <a:buChar char="Ø"/>
            </a:pPr>
            <a:r>
              <a:rPr lang="en-IN" sz="1400" spc="-5" dirty="0">
                <a:solidFill>
                  <a:schemeClr val="tx1"/>
                </a:solidFill>
                <a:latin typeface="Arial" panose="020B0604020202020204" pitchFamily="34" charset="0"/>
                <a:cs typeface="Arial" panose="020B0604020202020204" pitchFamily="34" charset="0"/>
              </a:rPr>
              <a:t> TRAIN DATA SET </a:t>
            </a:r>
          </a:p>
          <a:p>
            <a:pPr>
              <a:lnSpc>
                <a:spcPts val="2400"/>
              </a:lnSpc>
              <a:buFont typeface="Wingdings" panose="05000000000000000000" pitchFamily="2" charset="2"/>
              <a:buChar char="Ø"/>
            </a:pPr>
            <a:r>
              <a:rPr lang="en-IN" sz="1400" spc="-5" dirty="0">
                <a:solidFill>
                  <a:schemeClr val="tx1"/>
                </a:solidFill>
                <a:latin typeface="Arial" panose="020B0604020202020204" pitchFamily="34" charset="0"/>
                <a:cs typeface="Arial" panose="020B0604020202020204" pitchFamily="34" charset="0"/>
              </a:rPr>
              <a:t> TESTING ON THE SAME DATA-SET</a:t>
            </a:r>
            <a:endParaRPr lang="en-US" sz="1400" dirty="0">
              <a:solidFill>
                <a:schemeClr val="tx1"/>
              </a:solidFill>
              <a:latin typeface="Arial" panose="020B0604020202020204" pitchFamily="34" charset="0"/>
              <a:cs typeface="Arial" panose="020B0604020202020204" pitchFamily="34" charset="0"/>
            </a:endParaRPr>
          </a:p>
          <a:p>
            <a:pPr marL="0" indent="0" algn="just">
              <a:spcBef>
                <a:spcPts val="0"/>
              </a:spcBef>
              <a:spcAft>
                <a:spcPts val="0"/>
              </a:spcAft>
              <a:buFont typeface="Calibri" panose="020F0502020204030204" pitchFamily="34" charset="0"/>
              <a:buNone/>
            </a:pP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97923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3712" y="899490"/>
            <a:ext cx="9102839" cy="918799"/>
          </a:xfrm>
        </p:spPr>
        <p:txBody>
          <a:bodyPr>
            <a:normAutofit/>
          </a:bodyPr>
          <a:lstStyle/>
          <a:p>
            <a:pPr algn="ctr"/>
            <a:r>
              <a:rPr lang="en-US" dirty="0">
                <a:solidFill>
                  <a:schemeClr val="tx1"/>
                </a:solidFill>
                <a:latin typeface="Bahnschrift SemiBold Condensed" panose="020B0502040204020203" pitchFamily="34" charset="0"/>
              </a:rPr>
              <a:t>USING THE BEST PARAMETS: HYPER PARAMETER</a:t>
            </a:r>
          </a:p>
        </p:txBody>
      </p:sp>
      <p:sp>
        <p:nvSpPr>
          <p:cNvPr id="3" name="Title 1">
            <a:extLst>
              <a:ext uri="{FF2B5EF4-FFF2-40B4-BE49-F238E27FC236}">
                <a16:creationId xmlns:a16="http://schemas.microsoft.com/office/drawing/2014/main" id="{DC746289-55F3-41B6-581C-8C8DB342E72E}"/>
              </a:ext>
            </a:extLst>
          </p:cNvPr>
          <p:cNvSpPr txBox="1">
            <a:spLocks/>
          </p:cNvSpPr>
          <p:nvPr/>
        </p:nvSpPr>
        <p:spPr>
          <a:xfrm>
            <a:off x="1923264" y="2904549"/>
            <a:ext cx="4886169" cy="204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742950" indent="-742950" algn="ctr">
              <a:buAutoNum type="arabicPeriod"/>
            </a:pPr>
            <a:r>
              <a:rPr lang="en-US" dirty="0">
                <a:solidFill>
                  <a:schemeClr val="bg1"/>
                </a:solidFill>
                <a:latin typeface="Bahnschrift SemiBold Condensed" panose="020B0502040204020203" pitchFamily="34" charset="0"/>
              </a:rPr>
              <a:t>Logistic Regression</a:t>
            </a:r>
          </a:p>
          <a:p>
            <a:pPr marL="742950" indent="-742950" algn="ctr">
              <a:buAutoNum type="arabicPeriod"/>
            </a:pPr>
            <a:endParaRPr lang="en-US" dirty="0">
              <a:solidFill>
                <a:schemeClr val="bg1"/>
              </a:solidFill>
              <a:latin typeface="Bahnschrift SemiBold Condensed" panose="020B0502040204020203" pitchFamily="34" charset="0"/>
            </a:endParaRPr>
          </a:p>
          <a:p>
            <a:pPr marL="742950" indent="-742950" algn="ctr">
              <a:buAutoNum type="arabicPeriod"/>
            </a:pPr>
            <a:r>
              <a:rPr lang="en-US" dirty="0">
                <a:solidFill>
                  <a:schemeClr val="bg1"/>
                </a:solidFill>
                <a:latin typeface="Bahnschrift SemiBold Condensed" panose="020B0502040204020203" pitchFamily="34" charset="0"/>
              </a:rPr>
              <a:t>MLP Classifications</a:t>
            </a:r>
          </a:p>
        </p:txBody>
      </p:sp>
      <p:pic>
        <p:nvPicPr>
          <p:cNvPr id="6" name="Graphic 5" descr="Balloons with solid fill">
            <a:extLst>
              <a:ext uri="{FF2B5EF4-FFF2-40B4-BE49-F238E27FC236}">
                <a16:creationId xmlns:a16="http://schemas.microsoft.com/office/drawing/2014/main" id="{7C97BE22-F3C6-1F21-528D-8EA36848B6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3242" y="1960543"/>
            <a:ext cx="4683571" cy="4385884"/>
          </a:xfrm>
          <a:prstGeom prst="rect">
            <a:avLst/>
          </a:prstGeom>
        </p:spPr>
      </p:pic>
      <p:sp>
        <p:nvSpPr>
          <p:cNvPr id="4" name="Title 1">
            <a:extLst>
              <a:ext uri="{FF2B5EF4-FFF2-40B4-BE49-F238E27FC236}">
                <a16:creationId xmlns:a16="http://schemas.microsoft.com/office/drawing/2014/main" id="{1B688353-8F72-702F-A0F3-7218D33142C5}"/>
              </a:ext>
            </a:extLst>
          </p:cNvPr>
          <p:cNvSpPr txBox="1">
            <a:spLocks/>
          </p:cNvSpPr>
          <p:nvPr/>
        </p:nvSpPr>
        <p:spPr>
          <a:xfrm>
            <a:off x="282023" y="5958510"/>
            <a:ext cx="11735806" cy="704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latin typeface="Bahnschrift SemiBold Condensed" panose="020B0502040204020203" pitchFamily="34" charset="0"/>
              </a:rPr>
              <a:t>The Model selection was based on precision score and model accuracy </a:t>
            </a:r>
          </a:p>
        </p:txBody>
      </p:sp>
    </p:spTree>
    <p:extLst>
      <p:ext uri="{BB962C8B-B14F-4D97-AF65-F5344CB8AC3E}">
        <p14:creationId xmlns:p14="http://schemas.microsoft.com/office/powerpoint/2010/main" val="218777271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57335"/>
            <a:ext cx="10056385" cy="665922"/>
          </a:xfrm>
          <a:noFill/>
          <a:ln>
            <a:solidFill>
              <a:schemeClr val="accent2">
                <a:lumMod val="75000"/>
              </a:schemeClr>
            </a:solidFill>
          </a:ln>
        </p:spPr>
        <p:txBody>
          <a:bodyPr>
            <a:normAutofit/>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LOGISTIC REGRESSION : HYPER PARAMETER</a:t>
            </a:r>
            <a:endParaRPr lang="en-US" dirty="0">
              <a:solidFill>
                <a:schemeClr val="tx1"/>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344CA580-8DA0-44D0-774F-CDF8731FA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718" y="2636502"/>
            <a:ext cx="5502117" cy="3238780"/>
          </a:xfrm>
          <a:prstGeom prst="rect">
            <a:avLst/>
          </a:prstGeom>
          <a:ln w="2286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F34E52B0-D615-206C-ABD2-431B29F0A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930" y="2636501"/>
            <a:ext cx="4686706" cy="32387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92289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319926" y="882473"/>
            <a:ext cx="9023771" cy="665922"/>
          </a:xfrm>
          <a:solidFill>
            <a:schemeClr val="bg1"/>
          </a:solidFill>
        </p:spPr>
        <p:txBody>
          <a:bodyPr>
            <a:normAutofit/>
          </a:bodyPr>
          <a:lstStyle/>
          <a:p>
            <a:pPr algn="ctr"/>
            <a:r>
              <a:rPr lang="en-US" dirty="0">
                <a:solidFill>
                  <a:schemeClr val="tx1"/>
                </a:solidFill>
                <a:latin typeface="Bahnschrift SemiBold Condensed" panose="020B0502040204020203" pitchFamily="34" charset="0"/>
              </a:rPr>
              <a:t>AOC_ROC GRAPH</a:t>
            </a: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rot="19400264">
            <a:off x="9527021" y="5364868"/>
            <a:ext cx="2621293" cy="548079"/>
          </a:xfrm>
          <a:noFill/>
        </p:spPr>
        <p:txBody>
          <a:bodyPr>
            <a:normAutofit/>
          </a:bodyPr>
          <a:lstStyle/>
          <a:p>
            <a:pPr marL="0" marR="0" lvl="0" indent="0" algn="ctr">
              <a:lnSpc>
                <a:spcPct val="107000"/>
              </a:lnSpc>
              <a:spcBef>
                <a:spcPts val="0"/>
              </a:spcBef>
              <a:spcAft>
                <a:spcPts val="0"/>
              </a:spcAft>
              <a:buNone/>
            </a:pPr>
            <a:r>
              <a:rPr lang="en-US" sz="2800" b="1" dirty="0">
                <a:ln>
                  <a:noFill/>
                </a:ln>
                <a:solidFill>
                  <a:schemeClr val="bg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Logistic Regression</a:t>
            </a:r>
            <a:endParaRPr lang="en-US" sz="28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1401" y="1980751"/>
            <a:ext cx="3904592" cy="3658156"/>
          </a:xfrm>
          <a:prstGeom prst="rect">
            <a:avLst/>
          </a:prstGeom>
        </p:spPr>
      </p:pic>
      <p:pic>
        <p:nvPicPr>
          <p:cNvPr id="6" name="Picture 5">
            <a:extLst>
              <a:ext uri="{FF2B5EF4-FFF2-40B4-BE49-F238E27FC236}">
                <a16:creationId xmlns:a16="http://schemas.microsoft.com/office/drawing/2014/main" id="{572C1676-5C2D-F463-170C-882284BF1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704" y="2381459"/>
            <a:ext cx="6485182" cy="41338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1199141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57335"/>
            <a:ext cx="10056385" cy="665922"/>
          </a:xfrm>
          <a:noFill/>
          <a:ln>
            <a:solidFill>
              <a:schemeClr val="accent2">
                <a:lumMod val="75000"/>
              </a:schemeClr>
            </a:solidFill>
          </a:ln>
        </p:spPr>
        <p:txBody>
          <a:bodyPr>
            <a:normAutofit/>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MLP: HYPER PARAMETER</a:t>
            </a:r>
            <a:endParaRPr lang="en-US" dirty="0">
              <a:solidFill>
                <a:schemeClr val="tx1"/>
              </a:solidFill>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F34E52B0-D615-206C-ABD2-431B29F0A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348829"/>
            <a:ext cx="4991549" cy="3768192"/>
          </a:xfrm>
          <a:prstGeom prst="rect">
            <a:avLst/>
          </a:prstGeom>
          <a:ln w="228600" cap="sq" cmpd="thickThin">
            <a:solidFill>
              <a:srgbClr val="000000"/>
            </a:solidFill>
            <a:prstDash val="solid"/>
            <a:miter lim="800000"/>
          </a:ln>
          <a:effectLst>
            <a:innerShdw blurRad="76200">
              <a:srgbClr val="000000"/>
            </a:innerShdw>
          </a:effectLst>
        </p:spPr>
      </p:pic>
      <p:pic>
        <p:nvPicPr>
          <p:cNvPr id="6" name="Content Placeholder 5">
            <a:extLst>
              <a:ext uri="{FF2B5EF4-FFF2-40B4-BE49-F238E27FC236}">
                <a16:creationId xmlns:a16="http://schemas.microsoft.com/office/drawing/2014/main" id="{E66D138D-0F61-A6AC-2D5A-4926740E22B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2809" y="2348828"/>
            <a:ext cx="4991549" cy="388380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388844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319926" y="882473"/>
            <a:ext cx="9023771" cy="665922"/>
          </a:xfrm>
          <a:noFill/>
        </p:spPr>
        <p:txBody>
          <a:bodyPr>
            <a:normAutofit/>
          </a:bodyPr>
          <a:lstStyle/>
          <a:p>
            <a:pPr algn="ctr"/>
            <a:r>
              <a:rPr lang="en-US" b="1" dirty="0">
                <a:solidFill>
                  <a:schemeClr val="tx1"/>
                </a:solidFill>
                <a:latin typeface="Bahnschrift SemiBold Condensed" panose="020B0502040204020203" pitchFamily="34" charset="0"/>
                <a:cs typeface="Times New Roman"/>
                <a:sym typeface="Times New Roman"/>
              </a:rPr>
              <a:t>AOC_ROC GRAPH</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082455" y="2319241"/>
            <a:ext cx="3950387" cy="609160"/>
          </a:xfrm>
          <a:noFill/>
        </p:spPr>
        <p:txBody>
          <a:bodyPr>
            <a:normAutofit/>
          </a:bodyPr>
          <a:lstStyle/>
          <a:p>
            <a:pPr marL="0" marR="0" lvl="0" indent="0" algn="ctr">
              <a:lnSpc>
                <a:spcPct val="107000"/>
              </a:lnSpc>
              <a:spcBef>
                <a:spcPts val="0"/>
              </a:spcBef>
              <a:spcAft>
                <a:spcPts val="0"/>
              </a:spcAft>
              <a:buNone/>
            </a:pPr>
            <a:r>
              <a:rPr lang="en-US" sz="2800" b="1" dirty="0">
                <a:ln>
                  <a:noFill/>
                </a:ln>
                <a:solidFill>
                  <a:schemeClr val="bg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a:t>
            </a:r>
            <a:r>
              <a:rPr lang="en-US" sz="2800" b="1" dirty="0">
                <a:solidFill>
                  <a:schemeClr val="bg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MLP CLASSIFIER</a:t>
            </a:r>
            <a:endParaRPr lang="en-US" sz="2800" b="1" dirty="0">
              <a:solidFill>
                <a:schemeClr val="bg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2454" y="2804438"/>
            <a:ext cx="3950387" cy="3722486"/>
          </a:xfrm>
          <a:prstGeom prst="rect">
            <a:avLst/>
          </a:prstGeom>
        </p:spPr>
      </p:pic>
      <p:pic>
        <p:nvPicPr>
          <p:cNvPr id="5" name="Picture 4">
            <a:extLst>
              <a:ext uri="{FF2B5EF4-FFF2-40B4-BE49-F238E27FC236}">
                <a16:creationId xmlns:a16="http://schemas.microsoft.com/office/drawing/2014/main" id="{4EB8DD3C-3D6E-2F1F-325D-F2C2628B8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024" y="2123090"/>
            <a:ext cx="7164361" cy="440383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08670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08567" y="935989"/>
            <a:ext cx="10056385" cy="665922"/>
          </a:xfrm>
          <a:noFill/>
        </p:spPr>
        <p:txBody>
          <a:bodyPr>
            <a:normAutofit/>
          </a:bodyPr>
          <a:lstStyle/>
          <a:p>
            <a:r>
              <a:rPr lang="en-US" b="1" dirty="0">
                <a:solidFill>
                  <a:schemeClr val="bg2"/>
                </a:solidFill>
                <a:latin typeface="Bahnschrift SemiBold Condensed" panose="020B0502040204020203" pitchFamily="34" charset="0"/>
                <a:ea typeface="Times New Roman"/>
                <a:cs typeface="Times New Roman"/>
                <a:sym typeface="Times New Roman"/>
              </a:rPr>
              <a:t>MODEL SAVING:</a:t>
            </a:r>
            <a:endParaRPr lang="en-US" dirty="0">
              <a:solidFill>
                <a:schemeClr val="bg2"/>
              </a:solidFill>
              <a:latin typeface="Bahnschrift SemiBold Condensed" panose="020B0502040204020203" pitchFamily="34" charset="0"/>
            </a:endParaRPr>
          </a:p>
        </p:txBody>
      </p:sp>
      <p:sp>
        <p:nvSpPr>
          <p:cNvPr id="10" name="Content Placeholder 9">
            <a:extLst>
              <a:ext uri="{FF2B5EF4-FFF2-40B4-BE49-F238E27FC236}">
                <a16:creationId xmlns:a16="http://schemas.microsoft.com/office/drawing/2014/main" id="{58E80026-E350-F67F-6123-5167ADEFD893}"/>
              </a:ext>
            </a:extLst>
          </p:cNvPr>
          <p:cNvSpPr>
            <a:spLocks noGrp="1"/>
          </p:cNvSpPr>
          <p:nvPr>
            <p:ph idx="1"/>
          </p:nvPr>
        </p:nvSpPr>
        <p:spPr>
          <a:xfrm>
            <a:off x="208567" y="2174680"/>
            <a:ext cx="8761413" cy="377686"/>
          </a:xfrm>
        </p:spPr>
        <p:txBody>
          <a:bodyPr>
            <a:normAutofit fontScale="92500" lnSpcReduction="10000"/>
          </a:bodyPr>
          <a:lstStyle/>
          <a:p>
            <a:r>
              <a:rPr lang="en-US" b="1" dirty="0">
                <a:solidFill>
                  <a:schemeClr val="bg2"/>
                </a:solidFill>
              </a:rPr>
              <a:t>Model Loading Back:</a:t>
            </a:r>
          </a:p>
        </p:txBody>
      </p:sp>
      <p:pic>
        <p:nvPicPr>
          <p:cNvPr id="7" name="Graphic 6" descr="Europe with solid fill">
            <a:extLst>
              <a:ext uri="{FF2B5EF4-FFF2-40B4-BE49-F238E27FC236}">
                <a16:creationId xmlns:a16="http://schemas.microsoft.com/office/drawing/2014/main" id="{5890F6C7-5671-2A3D-8D1D-AA57108291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8387" y="1796317"/>
            <a:ext cx="3533735" cy="2644304"/>
          </a:xfrm>
          <a:prstGeom prst="rect">
            <a:avLst/>
          </a:prstGeom>
        </p:spPr>
      </p:pic>
      <p:pic>
        <p:nvPicPr>
          <p:cNvPr id="9" name="Picture 8">
            <a:extLst>
              <a:ext uri="{FF2B5EF4-FFF2-40B4-BE49-F238E27FC236}">
                <a16:creationId xmlns:a16="http://schemas.microsoft.com/office/drawing/2014/main" id="{7A15CA26-013A-9E08-63AF-A6621CFD7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544" y="935989"/>
            <a:ext cx="2598645" cy="685859"/>
          </a:xfrm>
          <a:prstGeom prst="rect">
            <a:avLst/>
          </a:prstGeom>
          <a:ln w="228600" cap="sq" cmpd="thickThin">
            <a:solidFill>
              <a:schemeClr val="bg2"/>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D642F6AE-42E0-EE59-F46A-EEE9D4F24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18" y="2878465"/>
            <a:ext cx="9457240" cy="3513124"/>
          </a:xfrm>
          <a:prstGeom prst="rect">
            <a:avLst/>
          </a:prstGeom>
          <a:ln w="228600" cap="sq" cmpd="thickThin">
            <a:solidFill>
              <a:schemeClr val="bg2"/>
            </a:solidFill>
            <a:prstDash val="solid"/>
            <a:miter lim="800000"/>
          </a:ln>
          <a:effectLst>
            <a:innerShdw blurRad="76200">
              <a:srgbClr val="000000"/>
            </a:innerShdw>
          </a:effectLst>
        </p:spPr>
      </p:pic>
    </p:spTree>
    <p:extLst>
      <p:ext uri="{BB962C8B-B14F-4D97-AF65-F5344CB8AC3E}">
        <p14:creationId xmlns:p14="http://schemas.microsoft.com/office/powerpoint/2010/main" val="255587486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77035" y="888867"/>
            <a:ext cx="10056385" cy="665922"/>
          </a:xfrm>
          <a:noFill/>
        </p:spPr>
        <p:txBody>
          <a:bodyPr>
            <a:normAutofit/>
          </a:bodyPr>
          <a:lstStyle/>
          <a:p>
            <a:r>
              <a:rPr lang="en-US" b="1" dirty="0">
                <a:solidFill>
                  <a:schemeClr val="bg2"/>
                </a:solidFill>
                <a:latin typeface="Bahnschrift SemiBold Condensed" panose="020B0502040204020203" pitchFamily="34" charset="0"/>
                <a:ea typeface="Times New Roman"/>
                <a:cs typeface="Times New Roman"/>
                <a:sym typeface="Times New Roman"/>
              </a:rPr>
              <a:t>Prediction on Test Data SET SAVING:</a:t>
            </a:r>
            <a:endParaRPr lang="en-US" dirty="0">
              <a:solidFill>
                <a:schemeClr val="bg2"/>
              </a:solidFill>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949D3D24-9792-DEFC-C7E5-5EE667461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25" y="2734418"/>
            <a:ext cx="9571549" cy="254530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613648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p:fade/>
        <p:sndAc>
          <p:stSnd>
            <p:snd r:embed="rId4" name="arrow.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240098" y="831521"/>
            <a:ext cx="10056385" cy="913195"/>
          </a:xfrm>
          <a:noFill/>
        </p:spPr>
        <p:txBody>
          <a:bodyPr>
            <a:normAutofit/>
          </a:bodyPr>
          <a:lstStyle/>
          <a:p>
            <a:r>
              <a:rPr lang="en-US" sz="4400" b="1" dirty="0">
                <a:solidFill>
                  <a:schemeClr val="bg2"/>
                </a:solidFill>
                <a:latin typeface="Bahnschrift SemiBold Condensed" panose="020B0502040204020203" pitchFamily="34" charset="0"/>
                <a:ea typeface="Times New Roman"/>
                <a:cs typeface="Times New Roman"/>
                <a:sym typeface="Times New Roman"/>
              </a:rPr>
              <a:t>CONCLUSION:</a:t>
            </a:r>
            <a:endParaRPr lang="en-US" sz="4400" dirty="0">
              <a:solidFill>
                <a:schemeClr val="bg2"/>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439794" y="2340656"/>
            <a:ext cx="10963594" cy="4175758"/>
          </a:xfrm>
          <a:noFill/>
        </p:spPr>
        <p:txBody>
          <a:bodyPr>
            <a:normAutofit fontScale="92500" lnSpcReduction="10000"/>
          </a:bodyPr>
          <a:lstStyle/>
          <a:p>
            <a:pPr marL="457200" lvl="0" indent="-317500" algn="just" rtl="0">
              <a:spcBef>
                <a:spcPts val="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In this project report, We have used mainly NLTK library, ML algorithms and seaborn library to understand the relation and interpret the best result.</a:t>
            </a:r>
          </a:p>
          <a:p>
            <a:pPr marL="457200" lvl="0" indent="-317500" algn="just" rtl="0">
              <a:spcBef>
                <a:spcPts val="100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We have mentioned the step by step procedure to analyze of the Data Set .</a:t>
            </a:r>
          </a:p>
          <a:p>
            <a:pPr marL="457200" lvl="0" indent="-317500" algn="just" rtl="0">
              <a:spcBef>
                <a:spcPts val="100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 Thus we can select the features which are not correlated and are independent in nature. </a:t>
            </a:r>
          </a:p>
          <a:p>
            <a:pPr marL="457200" lvl="0" indent="-317500" algn="just" rtl="0">
              <a:spcBef>
                <a:spcPts val="100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We calculated the performance of each model using different performance metrics and compared them based on these metrics. </a:t>
            </a:r>
          </a:p>
          <a:p>
            <a:pPr marL="457200" lvl="0" indent="-317500" algn="just" rtl="0">
              <a:spcBef>
                <a:spcPts val="100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Maximum model selection was focused based on precision Score and Model Accuracy. The Model that worked better on the basis of precision score and accuracy is Random Forest Classifier and Neural Networks Model MLP classifier.</a:t>
            </a:r>
          </a:p>
          <a:p>
            <a:pPr marL="139700" lvl="0" indent="0" algn="just" rtl="0">
              <a:spcBef>
                <a:spcPts val="1000"/>
              </a:spcBef>
              <a:spcAft>
                <a:spcPts val="0"/>
              </a:spcAft>
              <a:buClr>
                <a:schemeClr val="dk1"/>
              </a:buClr>
              <a:buSzPts val="1400"/>
              <a:buNone/>
            </a:pPr>
            <a:endParaRPr lang="en-US" sz="1800" dirty="0">
              <a:solidFill>
                <a:schemeClr val="bg2"/>
              </a:solidFill>
              <a:latin typeface="Sitka Display"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There were very least numbers of feature present in our dataset, I analyzed the data and dropped all the necessary features and finally built the model on message column and target column.</a:t>
            </a:r>
          </a:p>
          <a:p>
            <a:pPr marL="457200" lvl="0" indent="-317500" algn="just" rtl="0">
              <a:spcBef>
                <a:spcPts val="0"/>
              </a:spcBef>
              <a:spcAft>
                <a:spcPts val="0"/>
              </a:spcAft>
              <a:buClr>
                <a:schemeClr val="dk1"/>
              </a:buClr>
              <a:buSzPts val="1400"/>
              <a:buFont typeface="Times New Roman"/>
              <a:buChar char="➔"/>
            </a:pPr>
            <a:endParaRPr lang="en-US" sz="1800" dirty="0">
              <a:solidFill>
                <a:schemeClr val="bg2"/>
              </a:solidFill>
              <a:latin typeface="Sitka Display"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800" dirty="0">
                <a:solidFill>
                  <a:schemeClr val="bg2"/>
                </a:solidFill>
                <a:latin typeface="Sitka Display" pitchFamily="2" charset="0"/>
                <a:ea typeface="Times New Roman"/>
                <a:cs typeface="Times New Roman"/>
                <a:sym typeface="Times New Roman"/>
              </a:rPr>
              <a:t>From overall analysis and visualization I come into conclusion that , that text can be cleaned, pre-processed and turned into vectors and can be used as vectors and they can be used in prediction of ham and spam on the other hand </a:t>
            </a:r>
            <a:r>
              <a:rPr lang="en-US" sz="1800" dirty="0" err="1">
                <a:solidFill>
                  <a:schemeClr val="bg2"/>
                </a:solidFill>
                <a:latin typeface="Sitka Display" pitchFamily="2" charset="0"/>
                <a:ea typeface="Times New Roman"/>
                <a:cs typeface="Times New Roman"/>
                <a:sym typeface="Times New Roman"/>
              </a:rPr>
              <a:t>sms</a:t>
            </a:r>
            <a:r>
              <a:rPr lang="en-US" sz="1800" dirty="0">
                <a:solidFill>
                  <a:schemeClr val="bg2"/>
                </a:solidFill>
                <a:latin typeface="Sitka Display" pitchFamily="2" charset="0"/>
                <a:ea typeface="Times New Roman"/>
                <a:cs typeface="Times New Roman"/>
                <a:sym typeface="Times New Roman"/>
              </a:rPr>
              <a:t> is one now a days become a one the major source of fraud, Many frauds can be stopped by this simple step. </a:t>
            </a:r>
          </a:p>
        </p:txBody>
      </p:sp>
    </p:spTree>
    <p:extLst>
      <p:ext uri="{BB962C8B-B14F-4D97-AF65-F5344CB8AC3E}">
        <p14:creationId xmlns:p14="http://schemas.microsoft.com/office/powerpoint/2010/main" val="40189383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00B0F0"/>
            </a:gs>
            <a:gs pos="31000">
              <a:srgbClr val="0070C0"/>
            </a:gs>
            <a:gs pos="80000">
              <a:srgbClr val="00B050"/>
            </a:gs>
            <a:gs pos="58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198057" y="689169"/>
            <a:ext cx="10056385" cy="1097589"/>
          </a:xfrm>
          <a:noFill/>
        </p:spPr>
        <p:txBody>
          <a:bodyPr>
            <a:normAutofit/>
          </a:bodyPr>
          <a:lstStyle/>
          <a:p>
            <a:pPr algn="ctr"/>
            <a:r>
              <a:rPr lang="en-US" sz="4400" b="1" dirty="0">
                <a:solidFill>
                  <a:srgbClr val="92D050"/>
                </a:solidFill>
                <a:latin typeface="Bahnschrift SemiBold SemiConden" panose="020B0502040204020203" pitchFamily="34" charset="0"/>
                <a:ea typeface="Times New Roman"/>
                <a:cs typeface="Times New Roman"/>
                <a:sym typeface="Times New Roman"/>
              </a:rPr>
              <a:t>Final Conclusion </a:t>
            </a:r>
            <a:endParaRPr lang="en-US" sz="4400" dirty="0">
              <a:solidFill>
                <a:srgbClr val="92D050"/>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651640" y="2411956"/>
            <a:ext cx="8334705" cy="3756876"/>
          </a:xfrm>
          <a:noFill/>
        </p:spPr>
        <p:txBody>
          <a:bodyPr>
            <a:normAutofit fontScale="92500" lnSpcReduction="10000"/>
          </a:bodyPr>
          <a:lstStyle/>
          <a:p>
            <a:pPr marL="457200" lvl="0" indent="-327378" algn="just" rtl="0">
              <a:spcBef>
                <a:spcPts val="0"/>
              </a:spcBef>
              <a:spcAft>
                <a:spcPts val="0"/>
              </a:spcAft>
              <a:buClr>
                <a:schemeClr val="dk1"/>
              </a:buClr>
              <a:buSzPts val="1556"/>
              <a:buFont typeface="Times New Roman"/>
              <a:buChar char="➔"/>
            </a:pPr>
            <a:r>
              <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rPr>
              <a:t>I hope this model will help companies to classify the spam and ham messages.</a:t>
            </a:r>
          </a:p>
          <a:p>
            <a:pPr marL="129822" lvl="0" indent="0" algn="just" rtl="0">
              <a:spcBef>
                <a:spcPts val="0"/>
              </a:spcBef>
              <a:spcAft>
                <a:spcPts val="0"/>
              </a:spcAft>
              <a:buClr>
                <a:schemeClr val="dk1"/>
              </a:buClr>
              <a:buSzPts val="1556"/>
              <a:buNone/>
            </a:pPr>
            <a:endPar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endParaRPr>
          </a:p>
          <a:p>
            <a:pPr marL="457200" lvl="0" indent="-301978" algn="just" rtl="0">
              <a:spcBef>
                <a:spcPts val="1000"/>
              </a:spcBef>
              <a:spcAft>
                <a:spcPts val="0"/>
              </a:spcAft>
              <a:buClr>
                <a:schemeClr val="dk1"/>
              </a:buClr>
              <a:buSzPts val="1156"/>
              <a:buFont typeface="Times New Roman"/>
              <a:buChar char="➔"/>
            </a:pPr>
            <a:r>
              <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rPr>
              <a:t>To conclude, the application of machine learning in SMS spam classification is still at an early stage. I hope this study has moved a small step ahead in providing some methodological and empirical basis contributions. </a:t>
            </a:r>
          </a:p>
          <a:p>
            <a:pPr marL="457200" lvl="0" indent="-301978" algn="just" rtl="0">
              <a:spcBef>
                <a:spcPts val="1000"/>
              </a:spcBef>
              <a:spcAft>
                <a:spcPts val="0"/>
              </a:spcAft>
              <a:buClr>
                <a:schemeClr val="dk1"/>
              </a:buClr>
              <a:buSzPts val="1156"/>
              <a:buFont typeface="Times New Roman"/>
              <a:buChar char="➔"/>
            </a:pPr>
            <a:endPar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endParaRPr>
          </a:p>
          <a:p>
            <a:pPr marL="457200" lvl="0" indent="-301978" algn="just" rtl="0">
              <a:spcBef>
                <a:spcPts val="1000"/>
              </a:spcBef>
              <a:spcAft>
                <a:spcPts val="0"/>
              </a:spcAft>
              <a:buClr>
                <a:schemeClr val="dk1"/>
              </a:buClr>
              <a:buSzPts val="1156"/>
              <a:buFont typeface="Times New Roman"/>
              <a:buChar char="➔"/>
            </a:pPr>
            <a:r>
              <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rPr>
              <a:t>I think and hope that this will help the consumers to detect the fraud to maximum label and frauds can be brought down to some level. </a:t>
            </a:r>
          </a:p>
          <a:p>
            <a:pPr marL="155222" lvl="0" indent="0" algn="just" rtl="0">
              <a:spcBef>
                <a:spcPts val="1000"/>
              </a:spcBef>
              <a:spcAft>
                <a:spcPts val="0"/>
              </a:spcAft>
              <a:buClr>
                <a:schemeClr val="dk1"/>
              </a:buClr>
              <a:buSzPts val="1156"/>
              <a:buNone/>
            </a:pPr>
            <a:endPar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endParaRPr>
          </a:p>
          <a:p>
            <a:pPr marL="457200" lvl="0" indent="-301978" algn="just" rtl="0">
              <a:spcBef>
                <a:spcPts val="1000"/>
              </a:spcBef>
              <a:spcAft>
                <a:spcPts val="0"/>
              </a:spcAft>
              <a:buClr>
                <a:schemeClr val="dk1"/>
              </a:buClr>
              <a:buSzPts val="1156"/>
              <a:buFont typeface="Times New Roman"/>
              <a:buChar char="➔"/>
            </a:pPr>
            <a:r>
              <a:rPr lang="en-US" sz="2000" dirty="0">
                <a:solidFill>
                  <a:srgbClr val="111111"/>
                </a:solidFill>
                <a:latin typeface="Bahnschrift SemiBold SemiConden" panose="020B0502040204020203" pitchFamily="34" charset="0"/>
                <a:ea typeface="Yu Gothic UI Light" panose="020B0300000000000000" pitchFamily="34" charset="-128"/>
              </a:rPr>
              <a:t>SMS SPAM Detection </a:t>
            </a:r>
            <a:r>
              <a:rPr lang="en-US" sz="2000" i="0" dirty="0">
                <a:solidFill>
                  <a:srgbClr val="111111"/>
                </a:solidFill>
                <a:latin typeface="Bahnschrift SemiBold SemiConden" panose="020B0502040204020203" pitchFamily="34" charset="0"/>
                <a:ea typeface="Yu Gothic UI Light" panose="020B0300000000000000" pitchFamily="34" charset="-128"/>
              </a:rPr>
              <a:t>is one of the more challenging classification than email spam detection because of the restricted length of SMS, use of regional content and shortcut words and SMS contains less header information</a:t>
            </a:r>
            <a:endParaRPr lang="en-US" sz="2000" dirty="0">
              <a:solidFill>
                <a:schemeClr val="dk1"/>
              </a:solidFill>
              <a:latin typeface="Bahnschrift SemiBold SemiConden" panose="020B0502040204020203" pitchFamily="34" charset="0"/>
              <a:ea typeface="Yu Gothic UI Light" panose="020B0300000000000000" pitchFamily="34" charset="-128"/>
              <a:cs typeface="Times New Roman"/>
              <a:sym typeface="Times New Roman"/>
            </a:endParaRPr>
          </a:p>
        </p:txBody>
      </p:sp>
      <p:pic>
        <p:nvPicPr>
          <p:cNvPr id="5" name="Graphic 4" descr="Deciduous tree with solid fill">
            <a:extLst>
              <a:ext uri="{FF2B5EF4-FFF2-40B4-BE49-F238E27FC236}">
                <a16:creationId xmlns:a16="http://schemas.microsoft.com/office/drawing/2014/main" id="{605A8ADF-C7A9-BA15-07DE-32CD534B3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3766" y="2745637"/>
            <a:ext cx="2683473" cy="3339853"/>
          </a:xfrm>
          <a:prstGeom prst="rect">
            <a:avLst/>
          </a:prstGeom>
        </p:spPr>
      </p:pic>
    </p:spTree>
    <p:extLst>
      <p:ext uri="{BB962C8B-B14F-4D97-AF65-F5344CB8AC3E}">
        <p14:creationId xmlns:p14="http://schemas.microsoft.com/office/powerpoint/2010/main" val="59133701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452439" y="2313093"/>
            <a:ext cx="3627783" cy="2373796"/>
          </a:xfrm>
        </p:spPr>
        <p:txBody>
          <a:bodyPr>
            <a:normAutofit/>
          </a:bodyPr>
          <a:lstStyle/>
          <a:p>
            <a:pPr algn="ctr"/>
            <a:r>
              <a:rPr lang="en-US" sz="7200" dirty="0">
                <a:solidFill>
                  <a:schemeClr val="bg1"/>
                </a:solidFill>
                <a:latin typeface="Bahnschrift SemiBold Condensed" panose="020B0502040204020203" pitchFamily="34" charset="0"/>
                <a:ea typeface="Times New Roman"/>
                <a:cs typeface="Times New Roman"/>
                <a:sym typeface="Times New Roman"/>
              </a:rPr>
              <a:t>Thankyou</a:t>
            </a:r>
            <a:endParaRPr lang="en-US" sz="7200" dirty="0">
              <a:solidFill>
                <a:schemeClr val="bg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2156791"/>
            <a:ext cx="11229203" cy="2295939"/>
          </a:xfrm>
          <a:noFill/>
        </p:spPr>
        <p:txBody>
          <a:bodyPr>
            <a:normAutofit/>
          </a:bodyPr>
          <a:lstStyle/>
          <a:p>
            <a:pPr marL="129822" lvl="0" indent="0" algn="just" rtl="0">
              <a:spcBef>
                <a:spcPts val="0"/>
              </a:spcBef>
              <a:spcAft>
                <a:spcPts val="0"/>
              </a:spcAft>
              <a:buClr>
                <a:schemeClr val="dk1"/>
              </a:buClr>
              <a:buSzPts val="1556"/>
              <a:buNone/>
            </a:pPr>
            <a:r>
              <a:rPr lang="en-US" dirty="0">
                <a:solidFill>
                  <a:schemeClr val="dk1"/>
                </a:solidFill>
                <a:latin typeface="Times New Roman"/>
                <a:ea typeface="Times New Roman"/>
                <a:cs typeface="Times New Roman"/>
                <a:sym typeface="Times New Roman"/>
              </a:rPr>
              <a:t>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Peacock with solid fill">
            <a:extLst>
              <a:ext uri="{FF2B5EF4-FFF2-40B4-BE49-F238E27FC236}">
                <a16:creationId xmlns:a16="http://schemas.microsoft.com/office/drawing/2014/main" id="{3A9CABA8-F0CA-47E9-75C6-E489F3EED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35" y="1699591"/>
            <a:ext cx="4641574" cy="4641574"/>
          </a:xfrm>
          <a:prstGeom prst="rect">
            <a:avLst/>
          </a:prstGeom>
        </p:spPr>
      </p:pic>
    </p:spTree>
    <p:extLst>
      <p:ext uri="{BB962C8B-B14F-4D97-AF65-F5344CB8AC3E}">
        <p14:creationId xmlns:p14="http://schemas.microsoft.com/office/powerpoint/2010/main" val="25559273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353719" y="919005"/>
            <a:ext cx="10233037" cy="728480"/>
          </a:xfrm>
        </p:spPr>
        <p:txBody>
          <a:bodyPr>
            <a:normAutofit/>
          </a:bodyPr>
          <a:lstStyle/>
          <a:p>
            <a:pPr algn="ctr"/>
            <a:r>
              <a:rPr lang="en-US" b="1" dirty="0">
                <a:solidFill>
                  <a:schemeClr val="accent1">
                    <a:lumMod val="75000"/>
                  </a:schemeClr>
                </a:solidFill>
                <a:latin typeface="Bahnschrift SemiCondensed" panose="020B0502040204020203" pitchFamily="34" charset="0"/>
              </a:rPr>
              <a:t>UNDERSTANDING PROBLEM</a:t>
            </a:r>
          </a:p>
        </p:txBody>
      </p:sp>
      <p:sp>
        <p:nvSpPr>
          <p:cNvPr id="5" name="Rectangle 4">
            <a:extLst>
              <a:ext uri="{FF2B5EF4-FFF2-40B4-BE49-F238E27FC236}">
                <a16:creationId xmlns:a16="http://schemas.microsoft.com/office/drawing/2014/main" id="{D3E55E7C-47BA-A956-F158-6FA72BF536D1}"/>
              </a:ext>
            </a:extLst>
          </p:cNvPr>
          <p:cNvSpPr/>
          <p:nvPr/>
        </p:nvSpPr>
        <p:spPr>
          <a:xfrm>
            <a:off x="4119291" y="2633867"/>
            <a:ext cx="3996813"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i="0" dirty="0">
                <a:solidFill>
                  <a:schemeClr val="accent2">
                    <a:lumMod val="75000"/>
                  </a:schemeClr>
                </a:solidFill>
                <a:effectLst/>
                <a:latin typeface="source-serif-pro"/>
              </a:rPr>
              <a:t>In the recent period, the percentage of scam messages amongst spam have increased sharply. Scam messages typically trick people into giving away money or personal details by offering an attractive or false deal. Based on the statistics from the Singapore Police Force, from January till June 2020, the amount cheated through scams have increased by more than S$8 million!</a:t>
            </a:r>
            <a:endParaRPr lang="en-US" dirty="0">
              <a:solidFill>
                <a:schemeClr val="accent2">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5692F89-EFA9-1790-6BD7-9D4D6910409A}"/>
              </a:ext>
            </a:extLst>
          </p:cNvPr>
          <p:cNvSpPr/>
          <p:nvPr/>
        </p:nvSpPr>
        <p:spPr>
          <a:xfrm>
            <a:off x="560439" y="2633869"/>
            <a:ext cx="3388068" cy="35317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endParaRPr lang="en-US" sz="1200" dirty="0">
              <a:solidFill>
                <a:srgbClr val="FF0000"/>
              </a:solidFill>
              <a:latin typeface="Bahnschrift Light SemiCondensed" panose="020B0502040204020203" pitchFamily="34" charset="0"/>
            </a:endParaRPr>
          </a:p>
        </p:txBody>
      </p:sp>
      <p:sp>
        <p:nvSpPr>
          <p:cNvPr id="8" name="Rectangle 7">
            <a:extLst>
              <a:ext uri="{FF2B5EF4-FFF2-40B4-BE49-F238E27FC236}">
                <a16:creationId xmlns:a16="http://schemas.microsoft.com/office/drawing/2014/main" id="{B44DB1FB-26ED-28BE-E55D-87907C66FCA2}"/>
              </a:ext>
            </a:extLst>
          </p:cNvPr>
          <p:cNvSpPr/>
          <p:nvPr/>
        </p:nvSpPr>
        <p:spPr>
          <a:xfrm>
            <a:off x="79084" y="1966452"/>
            <a:ext cx="3996813" cy="590824"/>
          </a:xfrm>
          <a:prstGeom prst="rect">
            <a:avLst/>
          </a:prstGeom>
          <a:solidFill>
            <a:schemeClr val="tx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0"/>
              </a:spcBef>
              <a:spcAft>
                <a:spcPts val="0"/>
              </a:spcAft>
              <a:buNone/>
            </a:pPr>
            <a:r>
              <a:rPr lang="en-US" b="1" dirty="0">
                <a:solidFill>
                  <a:schemeClr val="bg2"/>
                </a:solidFill>
                <a:latin typeface="Arial Narrow" panose="020B0606020202030204" pitchFamily="34" charset="0"/>
              </a:rPr>
              <a:t>ITEM 1</a:t>
            </a:r>
          </a:p>
        </p:txBody>
      </p:sp>
      <p:sp>
        <p:nvSpPr>
          <p:cNvPr id="9" name="Rectangle 8">
            <a:extLst>
              <a:ext uri="{FF2B5EF4-FFF2-40B4-BE49-F238E27FC236}">
                <a16:creationId xmlns:a16="http://schemas.microsoft.com/office/drawing/2014/main" id="{161AD465-33B2-0832-70A8-DCD869F1595B}"/>
              </a:ext>
            </a:extLst>
          </p:cNvPr>
          <p:cNvSpPr/>
          <p:nvPr/>
        </p:nvSpPr>
        <p:spPr>
          <a:xfrm>
            <a:off x="4119291" y="1966452"/>
            <a:ext cx="3996814" cy="5908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bg2"/>
              </a:solidFill>
              <a:latin typeface="Arial Narrow" panose="020B0606020202030204" pitchFamily="34" charset="0"/>
            </a:endParaRPr>
          </a:p>
          <a:p>
            <a:pPr algn="ctr"/>
            <a:r>
              <a:rPr lang="en-US" b="1" dirty="0">
                <a:solidFill>
                  <a:schemeClr val="bg2"/>
                </a:solidFill>
                <a:latin typeface="Arial Narrow" panose="020B0606020202030204" pitchFamily="34" charset="0"/>
              </a:rPr>
              <a:t>ITEM 2</a:t>
            </a:r>
          </a:p>
          <a:p>
            <a:pPr algn="ctr"/>
            <a:endParaRPr lang="en-US" b="1" dirty="0">
              <a:solidFill>
                <a:schemeClr val="bg2"/>
              </a:solidFill>
              <a:latin typeface="Arial Narrow" panose="020B0606020202030204" pitchFamily="34" charset="0"/>
            </a:endParaRPr>
          </a:p>
        </p:txBody>
      </p:sp>
      <p:sp>
        <p:nvSpPr>
          <p:cNvPr id="10" name="Rectangle 9">
            <a:extLst>
              <a:ext uri="{FF2B5EF4-FFF2-40B4-BE49-F238E27FC236}">
                <a16:creationId xmlns:a16="http://schemas.microsoft.com/office/drawing/2014/main" id="{564A5C35-F881-043E-47C1-D165E1D98B0D}"/>
              </a:ext>
            </a:extLst>
          </p:cNvPr>
          <p:cNvSpPr/>
          <p:nvPr/>
        </p:nvSpPr>
        <p:spPr>
          <a:xfrm>
            <a:off x="8195188" y="1966449"/>
            <a:ext cx="3917728" cy="590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bg2"/>
              </a:solidFill>
              <a:latin typeface="Arial Narrow" panose="020B0606020202030204" pitchFamily="34" charset="0"/>
            </a:endParaRPr>
          </a:p>
          <a:p>
            <a:pPr algn="ctr"/>
            <a:r>
              <a:rPr lang="en-US" b="1" dirty="0">
                <a:solidFill>
                  <a:schemeClr val="bg2"/>
                </a:solidFill>
                <a:latin typeface="Arial Narrow" panose="020B0606020202030204" pitchFamily="34" charset="0"/>
              </a:rPr>
              <a:t>MOTIVATION BEHIND</a:t>
            </a:r>
          </a:p>
          <a:p>
            <a:pPr algn="ctr"/>
            <a:endParaRPr lang="en-US" b="1" dirty="0">
              <a:solidFill>
                <a:schemeClr val="bg2"/>
              </a:solidFill>
              <a:latin typeface="Arial Narrow" panose="020B0606020202030204" pitchFamily="34" charset="0"/>
            </a:endParaRPr>
          </a:p>
        </p:txBody>
      </p:sp>
      <p:sp>
        <p:nvSpPr>
          <p:cNvPr id="3" name="Rectangle 2">
            <a:extLst>
              <a:ext uri="{FF2B5EF4-FFF2-40B4-BE49-F238E27FC236}">
                <a16:creationId xmlns:a16="http://schemas.microsoft.com/office/drawing/2014/main" id="{7FA61F27-3380-FD7C-A8D6-26CC3B5B82C6}"/>
              </a:ext>
            </a:extLst>
          </p:cNvPr>
          <p:cNvSpPr/>
          <p:nvPr/>
        </p:nvSpPr>
        <p:spPr>
          <a:xfrm>
            <a:off x="79085" y="2633867"/>
            <a:ext cx="3996813"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dirty="0">
                <a:solidFill>
                  <a:schemeClr val="accent2"/>
                </a:solidFill>
                <a:effectLst/>
                <a:latin typeface="source-serif-pro"/>
              </a:rPr>
              <a:t>Spam messages are messages sent to a </a:t>
            </a:r>
            <a:r>
              <a:rPr lang="en-US" dirty="0">
                <a:solidFill>
                  <a:schemeClr val="accent2"/>
                </a:solidFill>
                <a:latin typeface="source-serif-pro"/>
              </a:rPr>
              <a:t>very </a:t>
            </a:r>
            <a:r>
              <a:rPr lang="en-US" dirty="0">
                <a:solidFill>
                  <a:schemeClr val="accent2"/>
                </a:solidFill>
                <a:effectLst/>
                <a:latin typeface="source-serif-pro"/>
              </a:rPr>
              <a:t>large group of recipients without their prior consent, typically advertising for goods and services or business opportunities.</a:t>
            </a:r>
            <a:endParaRPr lang="en-US" dirty="0">
              <a:solidFill>
                <a:schemeClr val="accent2"/>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EF354A84-0A3A-6488-997A-A103A5DE8C90}"/>
              </a:ext>
            </a:extLst>
          </p:cNvPr>
          <p:cNvSpPr/>
          <p:nvPr/>
        </p:nvSpPr>
        <p:spPr>
          <a:xfrm>
            <a:off x="8195188" y="2633867"/>
            <a:ext cx="3917728"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b="0" i="0" dirty="0">
                <a:solidFill>
                  <a:schemeClr val="accent1">
                    <a:lumMod val="50000"/>
                  </a:schemeClr>
                </a:solidFill>
                <a:effectLst/>
                <a:latin typeface="source-serif-pro"/>
              </a:rPr>
              <a:t>A spam message classification is a step towards building a tool for scam message identification and early scam detection.</a:t>
            </a:r>
            <a:endParaRPr lang="en-US" dirty="0">
              <a:solidFill>
                <a:schemeClr val="accent1">
                  <a:lumMod val="50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96268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88630" y="344129"/>
            <a:ext cx="11531422" cy="835742"/>
          </a:xfrm>
          <a:solidFill>
            <a:schemeClr val="bg1"/>
          </a:solidFill>
        </p:spPr>
        <p:txBody>
          <a:bodyPr>
            <a:normAutofit/>
          </a:bodyPr>
          <a:lstStyle/>
          <a:p>
            <a:r>
              <a:rPr lang="en-US" sz="4400" b="1" dirty="0">
                <a:solidFill>
                  <a:schemeClr val="bg2"/>
                </a:solidFill>
                <a:latin typeface="Bahnschrift Condensed" panose="020B0502040204020203" pitchFamily="34" charset="0"/>
              </a:rPr>
              <a:t>WHAT IS SPAM CLASSIFICATION?:</a:t>
            </a:r>
          </a:p>
        </p:txBody>
      </p:sp>
      <p:pic>
        <p:nvPicPr>
          <p:cNvPr id="9" name="Content Placeholder 8" descr="Bar chart with solid fill">
            <a:extLst>
              <a:ext uri="{FF2B5EF4-FFF2-40B4-BE49-F238E27FC236}">
                <a16:creationId xmlns:a16="http://schemas.microsoft.com/office/drawing/2014/main" id="{73EFB0B3-5D40-A147-5871-C68A600B42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788" y="3679031"/>
            <a:ext cx="914400" cy="914400"/>
          </a:xfrm>
          <a:solidFill>
            <a:schemeClr val="bg1"/>
          </a:solidFill>
        </p:spPr>
      </p:pic>
      <p:sp>
        <p:nvSpPr>
          <p:cNvPr id="10" name="Rectangle 9">
            <a:extLst>
              <a:ext uri="{FF2B5EF4-FFF2-40B4-BE49-F238E27FC236}">
                <a16:creationId xmlns:a16="http://schemas.microsoft.com/office/drawing/2014/main" id="{AD8B75E1-1927-09F7-820C-5B0230AE7DEA}"/>
              </a:ext>
            </a:extLst>
          </p:cNvPr>
          <p:cNvSpPr/>
          <p:nvPr/>
        </p:nvSpPr>
        <p:spPr>
          <a:xfrm>
            <a:off x="4871072" y="1903343"/>
            <a:ext cx="6710431" cy="3866322"/>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just"/>
            <a:r>
              <a:rPr lang="en-US" b="0" i="0" dirty="0">
                <a:solidFill>
                  <a:schemeClr val="bg2"/>
                </a:solidFill>
                <a:effectLst/>
                <a:latin typeface="Arial Narrow" panose="020B0606020202030204" pitchFamily="34" charset="0"/>
              </a:rPr>
              <a:t>Spam is any kind of unwanted, unsolicited digital communication that gets sent out in bulk. Often spam is sent via email, but it can also be distributed via text messages, phone calls, or social media.</a:t>
            </a:r>
          </a:p>
          <a:p>
            <a:pPr algn="just"/>
            <a:endParaRPr lang="en-US" dirty="0">
              <a:solidFill>
                <a:schemeClr val="bg2"/>
              </a:solidFill>
              <a:latin typeface="Arial Narrow" panose="020B0606020202030204" pitchFamily="34" charset="0"/>
            </a:endParaRPr>
          </a:p>
          <a:p>
            <a:pPr algn="just"/>
            <a:r>
              <a:rPr lang="en-US" b="0" i="0" strike="noStrike" dirty="0">
                <a:solidFill>
                  <a:schemeClr val="bg2"/>
                </a:solidFill>
                <a:effectLst/>
                <a:latin typeface="Arial Narrow" panose="020B0606020202030204" pitchFamily="34" charset="0"/>
              </a:rPr>
              <a:t>Spam classifier machine learning model is need of the hour as everyday we get thousands of mails ,</a:t>
            </a:r>
            <a:r>
              <a:rPr lang="en-US" b="0" i="0" strike="noStrike" dirty="0" err="1">
                <a:solidFill>
                  <a:schemeClr val="bg2"/>
                </a:solidFill>
                <a:effectLst/>
                <a:latin typeface="Arial Narrow" panose="020B0606020202030204" pitchFamily="34" charset="0"/>
              </a:rPr>
              <a:t>sms</a:t>
            </a:r>
            <a:r>
              <a:rPr lang="en-US" b="0" i="0" strike="noStrike" dirty="0">
                <a:solidFill>
                  <a:schemeClr val="bg2"/>
                </a:solidFill>
                <a:effectLst/>
                <a:latin typeface="Arial Narrow" panose="020B0606020202030204" pitchFamily="34" charset="0"/>
              </a:rPr>
              <a:t> and don’t have time to manually reject each spam. </a:t>
            </a:r>
          </a:p>
          <a:p>
            <a:pPr algn="just"/>
            <a:endParaRPr lang="en-US" dirty="0">
              <a:solidFill>
                <a:schemeClr val="bg2"/>
              </a:solidFill>
              <a:latin typeface="Arial Narrow" panose="020B0606020202030204" pitchFamily="34" charset="0"/>
            </a:endParaRPr>
          </a:p>
          <a:p>
            <a:pPr algn="just"/>
            <a:r>
              <a:rPr lang="en-US" b="0" i="0" strike="noStrike" dirty="0">
                <a:solidFill>
                  <a:schemeClr val="bg2"/>
                </a:solidFill>
                <a:effectLst/>
                <a:latin typeface="Arial Narrow" panose="020B0606020202030204" pitchFamily="34" charset="0"/>
              </a:rPr>
              <a:t>Hence by using this spam classifier we can get rid </a:t>
            </a:r>
            <a:r>
              <a:rPr lang="en-US" dirty="0">
                <a:solidFill>
                  <a:schemeClr val="bg2"/>
                </a:solidFill>
                <a:latin typeface="Arial Narrow" panose="020B0606020202030204" pitchFamily="34" charset="0"/>
              </a:rPr>
              <a:t>of mail segregation, as computer trained model does the same thing  by detecting the fraud mails for us so that we can be spam free</a:t>
            </a:r>
            <a:endParaRPr lang="en-US" b="0" i="0" dirty="0">
              <a:solidFill>
                <a:schemeClr val="bg2"/>
              </a:solidFill>
              <a:effectLst/>
              <a:latin typeface="Arial Narrow" panose="020B0606020202030204" pitchFamily="34" charset="0"/>
            </a:endParaRPr>
          </a:p>
        </p:txBody>
      </p:sp>
      <p:pic>
        <p:nvPicPr>
          <p:cNvPr id="5" name="Picture 4">
            <a:extLst>
              <a:ext uri="{FF2B5EF4-FFF2-40B4-BE49-F238E27FC236}">
                <a16:creationId xmlns:a16="http://schemas.microsoft.com/office/drawing/2014/main" id="{8654F894-C5FB-1016-AF98-92E8F745C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98" y="2146852"/>
            <a:ext cx="4206736" cy="337930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201922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536711" y="838200"/>
            <a:ext cx="9402419" cy="1022555"/>
          </a:xfrm>
          <a:noFill/>
        </p:spPr>
        <p:txBody>
          <a:bodyPr/>
          <a:lstStyle/>
          <a:p>
            <a:r>
              <a:rPr lang="en-US" sz="3200" b="1" dirty="0">
                <a:solidFill>
                  <a:schemeClr val="accent1">
                    <a:lumMod val="75000"/>
                  </a:schemeClr>
                </a:solidFill>
                <a:latin typeface="Arial" panose="020B0604020202020204" pitchFamily="34" charset="0"/>
                <a:cs typeface="Arial" panose="020B0604020202020204" pitchFamily="34" charset="0"/>
              </a:rPr>
              <a:t>What is the importance of </a:t>
            </a:r>
            <a:r>
              <a:rPr lang="en-US" sz="3200" dirty="0">
                <a:solidFill>
                  <a:schemeClr val="accent2"/>
                </a:solidFill>
                <a:latin typeface="Arial" panose="020B0604020202020204" pitchFamily="34" charset="0"/>
                <a:ea typeface="Calibri" panose="020F0502020204030204" pitchFamily="34" charset="0"/>
                <a:cs typeface="Arial" panose="020B0604020202020204" pitchFamily="34" charset="0"/>
                <a:sym typeface="Times New Roman"/>
              </a:rPr>
              <a:t>SMS Classification</a:t>
            </a:r>
            <a:r>
              <a:rPr lang="en-US" sz="3200" b="1" dirty="0">
                <a:solidFill>
                  <a:schemeClr val="accent1">
                    <a:lumMod val="75000"/>
                  </a:schemeClr>
                </a:solidFill>
                <a:latin typeface="Arial" panose="020B0604020202020204" pitchFamily="34" charset="0"/>
                <a:cs typeface="Arial" panose="020B0604020202020204" pitchFamily="34" charset="0"/>
              </a:rPr>
              <a:t>  ? </a:t>
            </a:r>
            <a:endParaRPr lang="en-US" sz="3200" b="1"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4050890" y="2625213"/>
            <a:ext cx="7275869" cy="2712100"/>
          </a:xfrm>
          <a:noFill/>
        </p:spPr>
        <p:txBody>
          <a:bodyPr>
            <a:normAutofit/>
          </a:bodyPr>
          <a:lstStyle/>
          <a:p>
            <a:pPr marL="0" indent="0" algn="just">
              <a:buNone/>
            </a:pPr>
            <a:r>
              <a:rPr lang="en-IN" spc="-5" dirty="0">
                <a:solidFill>
                  <a:schemeClr val="bg1"/>
                </a:solidFill>
                <a:effectLst/>
                <a:latin typeface="Bahnschrift Light Condensed" panose="020B0502040204020203" pitchFamily="34" charset="0"/>
                <a:ea typeface="Times New Roman" panose="02020603050405020304" pitchFamily="18" charset="0"/>
              </a:rPr>
              <a:t>Spam Detector is used to detect unwanted, malicious and virus infected texts and helps to separate them from the non-spam texts. It uses a binary type of classification containing the labels such as ‘</a:t>
            </a:r>
            <a:r>
              <a:rPr lang="en-IN" b="1" spc="-5" dirty="0">
                <a:solidFill>
                  <a:schemeClr val="bg1"/>
                </a:solidFill>
                <a:effectLst/>
                <a:latin typeface="Bahnschrift Light Condensed" panose="020B0502040204020203" pitchFamily="34" charset="0"/>
                <a:ea typeface="Times New Roman" panose="02020603050405020304" pitchFamily="18" charset="0"/>
              </a:rPr>
              <a:t>ham’</a:t>
            </a:r>
            <a:r>
              <a:rPr lang="en-IN" spc="-5" dirty="0">
                <a:solidFill>
                  <a:schemeClr val="bg1"/>
                </a:solidFill>
                <a:effectLst/>
                <a:latin typeface="Bahnschrift Light Condensed" panose="020B0502040204020203" pitchFamily="34" charset="0"/>
                <a:ea typeface="Times New Roman" panose="02020603050405020304" pitchFamily="18" charset="0"/>
              </a:rPr>
              <a:t> (non-spam) and </a:t>
            </a:r>
            <a:r>
              <a:rPr lang="en-IN" b="1" spc="-5" dirty="0">
                <a:solidFill>
                  <a:schemeClr val="bg1"/>
                </a:solidFill>
                <a:effectLst/>
                <a:latin typeface="Bahnschrift Light Condensed" panose="020B0502040204020203" pitchFamily="34" charset="0"/>
                <a:ea typeface="Times New Roman" panose="02020603050405020304" pitchFamily="18" charset="0"/>
              </a:rPr>
              <a:t>spam</a:t>
            </a:r>
            <a:r>
              <a:rPr lang="en-IN" spc="-5" dirty="0">
                <a:solidFill>
                  <a:schemeClr val="bg1"/>
                </a:solidFill>
                <a:effectLst/>
                <a:latin typeface="Bahnschrift Light Condensed" panose="020B0502040204020203" pitchFamily="34" charset="0"/>
                <a:ea typeface="Times New Roman" panose="02020603050405020304" pitchFamily="18" charset="0"/>
              </a:rPr>
              <a:t>. </a:t>
            </a:r>
          </a:p>
          <a:p>
            <a:pPr marL="0" indent="0" algn="just">
              <a:buNone/>
            </a:pPr>
            <a:r>
              <a:rPr lang="en-IN" spc="-5" dirty="0">
                <a:solidFill>
                  <a:schemeClr val="bg1"/>
                </a:solidFill>
                <a:effectLst/>
                <a:latin typeface="Bahnschrift Light Condensed" panose="020B0502040204020203" pitchFamily="34" charset="0"/>
                <a:ea typeface="Times New Roman" panose="02020603050405020304" pitchFamily="18" charset="0"/>
              </a:rPr>
              <a:t>Application of this can be seen in Google Mail (GMAIL) where it segregates the spam emails in order to prevent them from getting into the user’s inbox.</a:t>
            </a:r>
            <a:endParaRPr lang="en-IN" dirty="0">
              <a:solidFill>
                <a:schemeClr val="bg1"/>
              </a:solidFill>
              <a:effectLst/>
              <a:latin typeface="Bahnschrift Light Condensed" panose="020B0502040204020203" pitchFamily="34" charset="0"/>
              <a:ea typeface="Times New Roman" panose="02020603050405020304" pitchFamily="18" charset="0"/>
            </a:endParaRPr>
          </a:p>
          <a:p>
            <a:pPr marL="0" indent="0" algn="just">
              <a:buNone/>
            </a:pPr>
            <a:endParaRPr lang="en-US" sz="2000" dirty="0">
              <a:solidFill>
                <a:schemeClr val="bg1"/>
              </a:solidFill>
              <a:latin typeface="Bahnschrift Light Condensed" panose="020B0502040204020203" pitchFamily="34" charset="0"/>
            </a:endParaRPr>
          </a:p>
        </p:txBody>
      </p:sp>
      <p:pic>
        <p:nvPicPr>
          <p:cNvPr id="5" name="Graphic 4" descr="Deciduous tree with solid fill">
            <a:extLst>
              <a:ext uri="{FF2B5EF4-FFF2-40B4-BE49-F238E27FC236}">
                <a16:creationId xmlns:a16="http://schemas.microsoft.com/office/drawing/2014/main" id="{A930C368-8A4D-D040-7D26-643BB037B9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05" y="2350442"/>
            <a:ext cx="2733261" cy="3519950"/>
          </a:xfrm>
          <a:prstGeom prst="rect">
            <a:avLst/>
          </a:prstGeom>
        </p:spPr>
      </p:pic>
    </p:spTree>
    <p:extLst>
      <p:ext uri="{BB962C8B-B14F-4D97-AF65-F5344CB8AC3E}">
        <p14:creationId xmlns:p14="http://schemas.microsoft.com/office/powerpoint/2010/main" val="38607371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576471" y="983973"/>
            <a:ext cx="9730407" cy="655983"/>
          </a:xfrm>
          <a:noFill/>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1182" y="1987827"/>
            <a:ext cx="3942521" cy="441297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76471" y="2078481"/>
            <a:ext cx="6907694" cy="4412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just" rtl="0">
              <a:spcBef>
                <a:spcPts val="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As a first step I have imported required  basic libraries along with natural language processing libraries,  and imported the train which were in csv format. </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Then I did all the  statistical analysis of the data set and  checked shape, size and uniqueness (unique value) of each column, Names were assed to columns.</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The data types were checked, along with the value counts Followed by visualization.</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Duplicated rows were checked, and found 403 rows to be duplicated.</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Null values were checked and we calculated the missing percentage of the datasets of each columns. However the missing contents were more than 90 percent, We dropped those rows.</a:t>
            </a:r>
          </a:p>
          <a:p>
            <a:pPr marL="457200" lvl="0" indent="-304800" algn="just" rtl="0">
              <a:spcBef>
                <a:spcPts val="1600"/>
              </a:spcBef>
              <a:spcAft>
                <a:spcPts val="0"/>
              </a:spcAft>
              <a:buSzPts val="1200"/>
              <a:buChar char="➔"/>
            </a:pPr>
            <a:r>
              <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rPr>
              <a:t>Finally visualization were performed on the missing data.</a:t>
            </a:r>
          </a:p>
          <a:p>
            <a:pPr algn="just"/>
            <a:endParaRPr lang="en-US" dirty="0">
              <a:solidFill>
                <a:schemeClr val="bg2"/>
              </a:solidFill>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608333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815009"/>
            <a:ext cx="8661159" cy="914400"/>
          </a:xfrm>
        </p:spPr>
        <p:txBody>
          <a:bodyPr>
            <a:normAutofit/>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2094" y="2097157"/>
            <a:ext cx="3942521" cy="4303643"/>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427385" y="2097157"/>
            <a:ext cx="6748669" cy="43235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Exploratory data Analysis was performed on the basis of univariate analysis, bivariate analysis, Multivariate Analysis.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To understand the classification of spam and non-spam. We calculated the length of texts, length of words, length of sentences.</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We have used replace method and renamed ham as 0 and spam as 1.</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Visualization were performed by using count-plot, bar-plot, hist-plot.</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Pearson Correlation was used in multivariate graph</a:t>
            </a:r>
          </a:p>
          <a:p>
            <a:pPr marL="457200" lvl="0" indent="-304800" algn="l" rtl="0">
              <a:spcBef>
                <a:spcPts val="0"/>
              </a:spcBef>
              <a:spcAft>
                <a:spcPts val="0"/>
              </a:spcAft>
              <a:buSzPts val="1200"/>
              <a:buChar char="➔"/>
            </a:pP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Descriptive and  Correlation was checked for the same and found high correlation with words and sentences</a:t>
            </a:r>
          </a:p>
        </p:txBody>
      </p:sp>
    </p:spTree>
    <p:extLst>
      <p:ext uri="{BB962C8B-B14F-4D97-AF65-F5344CB8AC3E}">
        <p14:creationId xmlns:p14="http://schemas.microsoft.com/office/powerpoint/2010/main" val="110685373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1226</TotalTime>
  <Words>1817</Words>
  <Application>Microsoft Office PowerPoint</Application>
  <PresentationFormat>Widescreen</PresentationFormat>
  <Paragraphs>186</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vt:lpstr>
      <vt:lpstr>Arial Narrow</vt:lpstr>
      <vt:lpstr>Bahnschrift Condensed</vt:lpstr>
      <vt:lpstr>Bahnschrift Light Condensed</vt:lpstr>
      <vt:lpstr>Bahnschrift Light SemiCondensed</vt:lpstr>
      <vt:lpstr>Bahnschrift SemiBold Condensed</vt:lpstr>
      <vt:lpstr>Bahnschrift SemiBold SemiConden</vt:lpstr>
      <vt:lpstr>Bahnschrift SemiCondensed</vt:lpstr>
      <vt:lpstr>Calibri</vt:lpstr>
      <vt:lpstr>Candara Light</vt:lpstr>
      <vt:lpstr>Sitka Display</vt:lpstr>
      <vt:lpstr>source-serif-pro</vt:lpstr>
      <vt:lpstr>Times New Roman</vt:lpstr>
      <vt:lpstr>Trebuchet MS</vt:lpstr>
      <vt:lpstr>Wingdings</vt:lpstr>
      <vt:lpstr>Berlin</vt:lpstr>
      <vt:lpstr>SPAM CLASSIFICATION</vt:lpstr>
      <vt:lpstr>INDEX</vt:lpstr>
      <vt:lpstr>OVER VIEW FOR PREDICTION</vt:lpstr>
      <vt:lpstr>PROBLEM STATEMENT</vt:lpstr>
      <vt:lpstr>UNDERSTANDING PROBLEM</vt:lpstr>
      <vt:lpstr>WHAT IS SPAM CLASSIFICATION?:</vt:lpstr>
      <vt:lpstr>What is the importance of SMS Classification  ? </vt:lpstr>
      <vt:lpstr>EXPLORATORY DATA ANALYSIS :</vt:lpstr>
      <vt:lpstr>EXPLORATORY DATA ANALYSIS :</vt:lpstr>
      <vt:lpstr>EXPLORATORY DATA ANALYSIS :</vt:lpstr>
      <vt:lpstr>EXPLORATORY DATA ANALYSIS :</vt:lpstr>
      <vt:lpstr>FEW VISUALIZATION </vt:lpstr>
      <vt:lpstr>FEW VISUALIZATION </vt:lpstr>
      <vt:lpstr>FEW VISUALIZATION </vt:lpstr>
      <vt:lpstr>FEW VISUALIZATION </vt:lpstr>
      <vt:lpstr>FEW VISUALIZATION </vt:lpstr>
      <vt:lpstr>FEW VISUALIZATION </vt:lpstr>
      <vt:lpstr>FEW VISUALIZATION </vt:lpstr>
      <vt:lpstr>FEW VISUALIZATION </vt:lpstr>
      <vt:lpstr>Observation:</vt:lpstr>
      <vt:lpstr>FEW VISUALIZATION </vt:lpstr>
      <vt:lpstr>FEW VISUALIZATION </vt:lpstr>
      <vt:lpstr>Observation</vt:lpstr>
      <vt:lpstr>PowerPoint Presentation</vt:lpstr>
      <vt:lpstr>DATA ANALYSIS:</vt:lpstr>
      <vt:lpstr>STEPS INVOLVED</vt:lpstr>
      <vt:lpstr>ALGORITHMS I HAVE USED IN MY PROJECT:</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USING THE BEST PARAMETS: HYPER PARAMETER</vt:lpstr>
      <vt:lpstr>LOGISTIC REGRESSION : HYPER PARAMETER</vt:lpstr>
      <vt:lpstr>AOC_ROC GRAPH</vt:lpstr>
      <vt:lpstr>MLP: HYPER PARAMETER</vt:lpstr>
      <vt:lpstr>AOC_ROC GRAPH</vt:lpstr>
      <vt:lpstr>MODEL SAVING:</vt:lpstr>
      <vt:lpstr>Prediction on Test Data SET SAVING:</vt:lpstr>
      <vt:lpstr>CONCLUSION:</vt:lpstr>
      <vt:lpstr>Final 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Abhijit Sarkar</dc:creator>
  <cp:lastModifiedBy>Abhijit Sarkar</cp:lastModifiedBy>
  <cp:revision>5</cp:revision>
  <dcterms:created xsi:type="dcterms:W3CDTF">2022-11-04T05:46:18Z</dcterms:created>
  <dcterms:modified xsi:type="dcterms:W3CDTF">2022-12-30T01:32:59Z</dcterms:modified>
</cp:coreProperties>
</file>